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16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51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570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62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68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5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65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29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1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60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42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E69E5-204B-40A0-BE85-83693CC0F937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D6F99-E191-412E-9157-D250D25D5D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24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Формы учебной деятельности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1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9955"/>
          </a:xfrm>
        </p:spPr>
        <p:txBody>
          <a:bodyPr>
            <a:noAutofit/>
          </a:bodyPr>
          <a:lstStyle/>
          <a:p>
            <a:r>
              <a:rPr lang="ru-RU" sz="3800" b="1" dirty="0" err="1" smtClean="0"/>
              <a:t>Келлер</a:t>
            </a:r>
            <a:r>
              <a:rPr lang="ru-RU" sz="3800" b="1" dirty="0" smtClean="0"/>
              <a:t>-план,</a:t>
            </a:r>
            <a:r>
              <a:rPr lang="ru-RU" sz="3800" dirty="0" smtClean="0"/>
              <a:t> персонализированная система обучения предложенная в 1968 г. в обобщенном виде как </a:t>
            </a:r>
            <a:r>
              <a:rPr lang="ru-RU" sz="3800" dirty="0" err="1" smtClean="0"/>
              <a:t>общедидактическая</a:t>
            </a:r>
            <a:r>
              <a:rPr lang="ru-RU" sz="3800" dirty="0" smtClean="0"/>
              <a:t> система учебной работы в высшей школе. </a:t>
            </a:r>
            <a:br>
              <a:rPr lang="ru-RU" sz="3800" dirty="0" smtClean="0"/>
            </a:br>
            <a:r>
              <a:rPr lang="ru-RU" sz="3800" dirty="0" smtClean="0"/>
              <a:t>   </a:t>
            </a:r>
            <a:r>
              <a:rPr lang="ru-RU" sz="3800" dirty="0" err="1" smtClean="0"/>
              <a:t>Келлер</a:t>
            </a:r>
            <a:r>
              <a:rPr lang="ru-RU" sz="3800" dirty="0" smtClean="0"/>
              <a:t>-план ориентирует на индивидуальную работу учащихся и студентов в собственном темпе; использование лекций лишь с целью мотивации и общей ориентации обучающихся, текущую оценку усвоения материала по разделам курса прокторами — ассистентами преподавателя из числа аспирантов или студентов, отлично усвоивших курс. 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38146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98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Бригадно-индивидуальное обучение — </a:t>
            </a:r>
            <a:r>
              <a:rPr lang="ru-RU" dirty="0" smtClean="0"/>
              <a:t>система индивидуализированного обучения, разработанная в 80-х гг. XX в. в США. Индивидуальное обучение сочетается в ней с организацией работы учащихся в малых группах-бригадах (по 4—6 человек). Учебный материал разбивается на программированные порции — разделы. Каждый ученик прорабатывает материал в собственном темпе.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3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040" y="25368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Коллективные системы учения-обучения. </a:t>
            </a:r>
            <a:br>
              <a:rPr lang="ru-RU" b="1" dirty="0" smtClean="0"/>
            </a:br>
            <a:r>
              <a:rPr lang="ru-RU" dirty="0" smtClean="0"/>
              <a:t>— Коллективная классно-урочная система обучения. Теоретически концепция классно-урочной системы обучения, ее важнейшие характеристики были обоснованы в XVII в. великим чешским педагогом Яном </a:t>
            </a:r>
            <a:r>
              <a:rPr lang="ru-RU" dirty="0" err="1" smtClean="0"/>
              <a:t>Амосом</a:t>
            </a:r>
            <a:r>
              <a:rPr lang="ru-RU" dirty="0" smtClean="0"/>
              <a:t> Коменским. Классно-урочной системе присущи следующие характерные черты: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3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5989955"/>
          </a:xfrm>
        </p:spPr>
        <p:txBody>
          <a:bodyPr>
            <a:noAutofit/>
          </a:bodyPr>
          <a:lstStyle/>
          <a:p>
            <a:r>
              <a:rPr lang="ru-RU" sz="3400" dirty="0" smtClean="0"/>
              <a:t>-</a:t>
            </a:r>
            <a:r>
              <a:rPr lang="ru-RU" sz="3000" dirty="0" smtClean="0"/>
              <a:t>в группы (классы) постоянного состава входят учащиеся, примерно одинаковые по возрасту и уровню подготовленности к обучению. Учитель работает со всем классом (фронтально) или с группами внутри классов, давая им разные задания; </a:t>
            </a:r>
            <a:br>
              <a:rPr lang="ru-RU" sz="3000" dirty="0" smtClean="0"/>
            </a:br>
            <a:r>
              <a:rPr lang="ru-RU" sz="3000" dirty="0" smtClean="0"/>
              <a:t>• основной формой обучения является урок — отрезок обучения в 40—45 минут, представляющий относительно законченный по содержанию и способу построения единицу учебного процесса; </a:t>
            </a:r>
            <a:br>
              <a:rPr lang="ru-RU" sz="3000" dirty="0" smtClean="0"/>
            </a:br>
            <a:r>
              <a:rPr lang="ru-RU" sz="3000" dirty="0" smtClean="0"/>
              <a:t>• все содержание образования делится на отдельные дисциплины; </a:t>
            </a:r>
            <a:br>
              <a:rPr lang="ru-RU" sz="3000" dirty="0" smtClean="0"/>
            </a:br>
            <a:r>
              <a:rPr lang="ru-RU" sz="3000" dirty="0" smtClean="0"/>
              <a:t>• весь период обучения разделен на учебные годы, четверти, учебные дни, каникулы, а занятия ведутся по единому плану и расписанию; </a:t>
            </a:r>
            <a:br>
              <a:rPr lang="ru-RU" sz="3000" dirty="0" smtClean="0"/>
            </a:br>
            <a:r>
              <a:rPr lang="ru-RU" sz="3000" dirty="0" smtClean="0"/>
              <a:t>• учитель осуществляет руководство учебной деятельностью, объясняет новый материал, дает задания, контролирует их выполнение.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19014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11635740" cy="612711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Классификация систем (форм) обучения по механизму декомпозиции содержания обучения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Таких механизмов известно два. </a:t>
            </a:r>
            <a:br>
              <a:rPr lang="ru-RU" sz="3600" dirty="0" smtClean="0"/>
            </a:br>
            <a:r>
              <a:rPr lang="ru-RU" sz="3600" dirty="0" smtClean="0"/>
              <a:t>— </a:t>
            </a:r>
            <a:r>
              <a:rPr lang="ru-RU" sz="3600" b="1" i="1" dirty="0" smtClean="0"/>
              <a:t>Дисциплинарный механизм </a:t>
            </a:r>
            <a:r>
              <a:rPr lang="ru-RU" sz="3600" dirty="0" smtClean="0"/>
              <a:t>— когда содержание обучения разделяется на отдельные дисциплины (учебные предметы, курсы) — этот механизм иногда еще называют условно предметным обучением.</a:t>
            </a:r>
            <a:br>
              <a:rPr lang="ru-RU" sz="3600" dirty="0" smtClean="0"/>
            </a:br>
            <a:r>
              <a:rPr lang="ru-RU" sz="3600" dirty="0" smtClean="0"/>
              <a:t>— </a:t>
            </a:r>
            <a:r>
              <a:rPr lang="ru-RU" sz="3600" b="1" i="1" dirty="0" smtClean="0"/>
              <a:t>Комплексный механизм </a:t>
            </a:r>
            <a:r>
              <a:rPr lang="ru-RU" sz="3600" dirty="0" smtClean="0"/>
              <a:t>(комплексная система обучения), которую также еще называют условно объектным обучением, когда декомпозиция содержания обучения осуществляется по выделяемым объектам, например, изучение родного края, трудовая деятельность семьи и т.д.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113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365125"/>
            <a:ext cx="11658600" cy="587565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300" b="1" dirty="0" smtClean="0"/>
              <a:t>5. Следующая классификация форм учения-обучения по основанию непосредственного или опосредованного общения с педагогом и/или учебными материалами: </a:t>
            </a:r>
            <a:br>
              <a:rPr lang="ru-RU" sz="3300" b="1" dirty="0" smtClean="0"/>
            </a:br>
            <a:r>
              <a:rPr lang="ru-RU" sz="3300" dirty="0" smtClean="0"/>
              <a:t>— </a:t>
            </a:r>
            <a:r>
              <a:rPr lang="ru-RU" sz="3300" i="1" dirty="0" smtClean="0"/>
              <a:t>обычный, традиционный вариант </a:t>
            </a:r>
            <a:r>
              <a:rPr lang="ru-RU" sz="3300" dirty="0" smtClean="0"/>
              <a:t>— обучающийся непосредственно встречается с педагогом, у него есть перед глазами книги и другие средства обучения; </a:t>
            </a:r>
            <a:br>
              <a:rPr lang="ru-RU" sz="3300" dirty="0" smtClean="0"/>
            </a:br>
            <a:r>
              <a:rPr lang="ru-RU" sz="3300" dirty="0" smtClean="0"/>
              <a:t>— </a:t>
            </a:r>
            <a:r>
              <a:rPr lang="ru-RU" sz="3300" i="1" dirty="0" smtClean="0"/>
              <a:t>другой, сравнительно новый и перспективный вариант — </a:t>
            </a:r>
            <a:r>
              <a:rPr lang="ru-RU" sz="3300" dirty="0" smtClean="0"/>
              <a:t>опосредованного общение с педагогом и средствами обучения согласно современному принципу «доставки образовательных услуг на дом».</a:t>
            </a:r>
            <a:br>
              <a:rPr lang="ru-RU" sz="3300" dirty="0" smtClean="0"/>
            </a:br>
            <a:r>
              <a:rPr lang="ru-RU" sz="3300" dirty="0" smtClean="0"/>
              <a:t>К этим формам опосредованного общения относится, в первую очередь, </a:t>
            </a:r>
            <a:r>
              <a:rPr lang="ru-RU" sz="3300" b="1" i="1" dirty="0" err="1" smtClean="0"/>
              <a:t>дистантное</a:t>
            </a:r>
            <a:r>
              <a:rPr lang="ru-RU" sz="3300" b="1" i="1" dirty="0" smtClean="0"/>
              <a:t> обучение </a:t>
            </a:r>
            <a:r>
              <a:rPr lang="ru-RU" sz="3300" dirty="0" smtClean="0"/>
              <a:t>— форма обучения, отличающаяся преимущественно разделенным во времени и пространстве опосредованным учебными текстами общением обучающих и обучающихся. 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378387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1658600" cy="587565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6. Классификация форм обучения по числу педагогов, одновременно проводящих учебное занятие: </a:t>
            </a:r>
            <a:br>
              <a:rPr lang="ru-RU" sz="3600" b="1" dirty="0" smtClean="0"/>
            </a:br>
            <a:r>
              <a:rPr lang="ru-RU" sz="3600" dirty="0" smtClean="0"/>
              <a:t>— </a:t>
            </a:r>
            <a:r>
              <a:rPr lang="ru-RU" sz="3600" i="1" dirty="0" smtClean="0"/>
              <a:t>обычный, традиционный вариант</a:t>
            </a:r>
            <a:r>
              <a:rPr lang="ru-RU" sz="3600" dirty="0" smtClean="0"/>
              <a:t>: одно занятие — один педагог (учитель, преподаватель, </a:t>
            </a:r>
            <a:r>
              <a:rPr lang="ru-RU" sz="3600" dirty="0" err="1" smtClean="0"/>
              <a:t>тьютор</a:t>
            </a:r>
            <a:r>
              <a:rPr lang="ru-RU" sz="3600" dirty="0" smtClean="0"/>
              <a:t> и т.д.);</a:t>
            </a:r>
            <a:br>
              <a:rPr lang="ru-RU" sz="3600" dirty="0" smtClean="0"/>
            </a:br>
            <a:r>
              <a:rPr lang="ru-RU" sz="3600" dirty="0" smtClean="0"/>
              <a:t> — </a:t>
            </a:r>
            <a:r>
              <a:rPr lang="ru-RU" sz="3600" i="1" dirty="0" smtClean="0"/>
              <a:t>два и более педагогов: </a:t>
            </a:r>
            <a:r>
              <a:rPr lang="ru-RU" sz="3600" dirty="0" smtClean="0"/>
              <a:t>бинарные уроки, когда два учителя проводят одно занятие, например, учителя физики и химии одновременно ведут занятие по теме «Электролиз»; лекция-панель (США), когда в дискуссии участвуют несколько высококвалифицированных преподавателей-экспертов, высказывающих перед студентами каждый свое мнение.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690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1871960" cy="621855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7. Классификация форм обучения по постоянству или эпизодичности работы педагога с данным контингентом обучающихся: </a:t>
            </a:r>
            <a:br>
              <a:rPr lang="ru-RU" sz="3600" b="1" dirty="0" smtClean="0"/>
            </a:br>
            <a:r>
              <a:rPr lang="ru-RU" sz="3600" dirty="0" smtClean="0"/>
              <a:t>— </a:t>
            </a:r>
            <a:r>
              <a:rPr lang="ru-RU" sz="3600" i="1" dirty="0" smtClean="0"/>
              <a:t>обычный, традиционный вариант </a:t>
            </a:r>
            <a:r>
              <a:rPr lang="ru-RU" sz="3600" dirty="0" smtClean="0"/>
              <a:t>— один педагог ведет учебную дисциплину постоянно и целиком; </a:t>
            </a:r>
            <a:br>
              <a:rPr lang="ru-RU" sz="3600" dirty="0" smtClean="0"/>
            </a:br>
            <a:r>
              <a:rPr lang="ru-RU" sz="3600" i="1" dirty="0" smtClean="0"/>
              <a:t>— другой вариант </a:t>
            </a:r>
            <a:r>
              <a:rPr lang="ru-RU" sz="3600" dirty="0" smtClean="0"/>
              <a:t>— для проведения отдельных разовых занятий приглашаются другие педагоги, в том числе так называемые «гостевые профессора» — крупные </a:t>
            </a:r>
            <a:r>
              <a:rPr lang="ru-RU" sz="3600" dirty="0" err="1" smtClean="0"/>
              <a:t>ученыеспециалисты</a:t>
            </a:r>
            <a:r>
              <a:rPr lang="ru-RU" sz="3600" dirty="0" smtClean="0"/>
              <a:t> в той или иной области, в том числе из-за рубежа, чтобы рассказать о подходах к решению тех или иных проблем в различных странах; или приглашаются знаменитые писатели, художники и т.п. </a:t>
            </a:r>
            <a:br>
              <a:rPr lang="ru-RU" sz="3600" dirty="0" smtClean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885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" y="365125"/>
            <a:ext cx="11704320" cy="5761355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8. Классификация форм учения-обучения по основанию «монолог-диалог»: </a:t>
            </a:r>
            <a:br>
              <a:rPr lang="ru-RU" sz="3800" b="1" dirty="0" smtClean="0"/>
            </a:br>
            <a:r>
              <a:rPr lang="ru-RU" sz="3800" dirty="0" smtClean="0"/>
              <a:t>— </a:t>
            </a:r>
            <a:r>
              <a:rPr lang="ru-RU" sz="3800" i="1" dirty="0" smtClean="0"/>
              <a:t>традиционный вариант </a:t>
            </a:r>
            <a:r>
              <a:rPr lang="ru-RU" sz="3800" dirty="0" smtClean="0"/>
              <a:t>— монологическое обучение: учитель, лектор говорит, показывает — все обучающиеся слушают и записывают, или ученик отвечает урок — учитель и все остальные учащиеся слушают; </a:t>
            </a:r>
            <a:br>
              <a:rPr lang="ru-RU" sz="3800" dirty="0" smtClean="0"/>
            </a:br>
            <a:r>
              <a:rPr lang="ru-RU" sz="3800" dirty="0" smtClean="0"/>
              <a:t>— </a:t>
            </a:r>
            <a:r>
              <a:rPr lang="ru-RU" sz="3800" i="1" dirty="0" smtClean="0"/>
              <a:t>диалогические формы занятий, </a:t>
            </a:r>
            <a:r>
              <a:rPr lang="ru-RU" sz="3800" dirty="0" smtClean="0"/>
              <a:t>в том числе интерактивные формы учения-обучения, которое происходит в процессе обмена информацией, идеями, мнениями между субъектами учебного процесса. 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92079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20" y="365125"/>
            <a:ext cx="11567160" cy="58070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9. Классификация форм обучения по месту проведения учебных занятий: </a:t>
            </a:r>
            <a:br>
              <a:rPr lang="ru-RU" b="1" dirty="0" smtClean="0"/>
            </a:br>
            <a:r>
              <a:rPr lang="ru-RU" dirty="0" smtClean="0"/>
              <a:t>— </a:t>
            </a:r>
            <a:r>
              <a:rPr lang="ru-RU" i="1" dirty="0" smtClean="0"/>
              <a:t>стационарные занятия в одном и том же месте — </a:t>
            </a:r>
            <a:r>
              <a:rPr lang="ru-RU" dirty="0" smtClean="0"/>
              <a:t>в школе, университете и т.д.; 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i="1" dirty="0" smtClean="0"/>
              <a:t>выездные занятия </a:t>
            </a:r>
            <a:r>
              <a:rPr lang="ru-RU" dirty="0" smtClean="0"/>
              <a:t>— экскурсии, выездные занятия на предприятиях, в других образовательных учреждениях, производственная практика обучающихся, летние учебные лагеря, воскресные школы, выездные школы (например, школы молодых ученых) и т.п.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88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" y="365125"/>
            <a:ext cx="11727180" cy="5989955"/>
          </a:xfrm>
        </p:spPr>
        <p:txBody>
          <a:bodyPr>
            <a:noAutofit/>
          </a:bodyPr>
          <a:lstStyle/>
          <a:p>
            <a:r>
              <a:rPr lang="ru-RU" sz="3400" dirty="0" smtClean="0"/>
              <a:t>1. </a:t>
            </a:r>
            <a:r>
              <a:rPr lang="ru-RU" sz="3400" b="1" i="1" dirty="0" smtClean="0"/>
              <a:t>Классификация форм по способу получения образования: </a:t>
            </a:r>
            <a:r>
              <a:rPr lang="ru-RU" sz="3400" i="1" dirty="0" smtClean="0"/>
              <a:t>очная, заочная, вечерне-сменная и т.д. </a:t>
            </a:r>
            <a:r>
              <a:rPr lang="ru-RU" sz="3400" dirty="0" smtClean="0"/>
              <a:t>И в том числе — самообразование.</a:t>
            </a:r>
            <a:br>
              <a:rPr lang="ru-RU" sz="3400" dirty="0" smtClean="0"/>
            </a:br>
            <a:r>
              <a:rPr lang="ru-RU" sz="3400" b="1" dirty="0" smtClean="0"/>
              <a:t>2. Классификация форм обучения по количеству образовательных учреждений, в которых учится обучающийся, проходя одну образовательную программу:</a:t>
            </a:r>
            <a:br>
              <a:rPr lang="ru-RU" sz="3400" b="1" dirty="0" smtClean="0"/>
            </a:br>
            <a:r>
              <a:rPr lang="ru-RU" sz="3400" dirty="0" smtClean="0"/>
              <a:t> — обычный вариант (наиболее распространенный): одна образовательная программа — одно образовательное учреждение (школа, профессиональное училище, колледж, университет и т.д.); </a:t>
            </a:r>
            <a:br>
              <a:rPr lang="ru-RU" sz="3400" dirty="0" smtClean="0"/>
            </a:br>
            <a:r>
              <a:rPr lang="ru-RU" sz="3400" dirty="0" smtClean="0"/>
              <a:t>— другие варианты — обучающийся посещает несколько образовательных учреждений, проходя одну образовательную программу. 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09656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" y="365125"/>
            <a:ext cx="11772900" cy="5921375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10. Классификация форм занятий по их целевой направленности: </a:t>
            </a:r>
            <a:r>
              <a:rPr lang="ru-RU" sz="3800" dirty="0" smtClean="0"/>
              <a:t>вводные занятия, занятия по формированию знаний и умений, занятия по обобщению и систематизации знаний и умений, заключительные занятия, занятия по контролю освоения учебного материала: контрольные работы, тестирование, собеседования, коллоквиумы (групповая форма собеседования педагога с обучающимися), зачеты, экзамены, защита рефератов, курсовых и дипломных работ; а так же </a:t>
            </a:r>
            <a:r>
              <a:rPr lang="ru-RU" sz="3800" dirty="0" err="1" smtClean="0"/>
              <a:t>самооценивание</a:t>
            </a:r>
            <a:r>
              <a:rPr lang="ru-RU" sz="3800" dirty="0" smtClean="0"/>
              <a:t> обучающимися. 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96612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65125"/>
            <a:ext cx="11201400" cy="589851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11. Классификация форм учения-обучения по видам учебных занятий: </a:t>
            </a:r>
            <a:r>
              <a:rPr lang="ru-RU" sz="3600" dirty="0" smtClean="0"/>
              <a:t>урок, лекция, семинар, лабораторная и  лабораторно-практическая работы, практическое занятие, консультация, конференция, </a:t>
            </a:r>
            <a:r>
              <a:rPr lang="ru-RU" sz="3600" dirty="0" err="1" smtClean="0"/>
              <a:t>тьюториал</a:t>
            </a:r>
            <a:r>
              <a:rPr lang="ru-RU" sz="3600" dirty="0" smtClean="0"/>
              <a:t> (активное групповое занятие, направленное на приобретение опыта обучающимися по применению концепций в модельных стандартных и нестандартных ситуациях), игра, тренинг (специальная система упражнений по развитию у обучающихся творческого рабочего самочувствия, эмоциональной памяти, внимания, фантазии, воображения и т.п.) и т.д.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6714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" y="365125"/>
            <a:ext cx="11361420" cy="62871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800" b="1" dirty="0" smtClean="0"/>
              <a:t>Классификации форм по системам обучения</a:t>
            </a:r>
            <a:r>
              <a:rPr lang="ru-RU" sz="3800" dirty="0" smtClean="0"/>
              <a:t>:</a:t>
            </a:r>
            <a:br>
              <a:rPr lang="ru-RU" sz="3800" dirty="0" smtClean="0"/>
            </a:br>
            <a:r>
              <a:rPr lang="ru-RU" sz="3800" dirty="0" smtClean="0"/>
              <a:t>Классификация по участию или неучастию педагога (педагогов) в процессе учения:   </a:t>
            </a:r>
            <a:br>
              <a:rPr lang="ru-RU" sz="3800" dirty="0" smtClean="0"/>
            </a:br>
            <a:r>
              <a:rPr lang="ru-RU" sz="3800" dirty="0" smtClean="0"/>
              <a:t>    </a:t>
            </a:r>
            <a:r>
              <a:rPr lang="ru-RU" sz="3800" b="1" i="1" dirty="0" err="1" smtClean="0"/>
              <a:t>Самоучение</a:t>
            </a:r>
            <a:r>
              <a:rPr lang="ru-RU" sz="3800" b="1" i="1" dirty="0" smtClean="0"/>
              <a:t> (самообразование) </a:t>
            </a:r>
            <a:r>
              <a:rPr lang="ru-RU" sz="3800" dirty="0" smtClean="0"/>
              <a:t>— целенаправленная учебная деятельность, управляемая самой личностью без участия педагога. Основными формами </a:t>
            </a:r>
            <a:r>
              <a:rPr lang="ru-RU" sz="3800" dirty="0" err="1" smtClean="0"/>
              <a:t>самоучения</a:t>
            </a:r>
            <a:r>
              <a:rPr lang="ru-RU" sz="3800" dirty="0" smtClean="0"/>
              <a:t> являются: изучение литературы — учебной, научной, художественной, и т.д., а также прослушивание лекций, докладов, концертов, фонограмм, консультации специалистов, просмотр спектаклей, </a:t>
            </a:r>
            <a:r>
              <a:rPr lang="ru-RU" sz="3800" dirty="0" err="1" smtClean="0"/>
              <a:t>конофильмов</a:t>
            </a:r>
            <a:r>
              <a:rPr lang="ru-RU" sz="3800" dirty="0" smtClean="0"/>
              <a:t>, посещение музеев, выставок и т.д., а также различные виды практической учебной деятельности — опыты, эксперименты, самостоятельное овладение теми или иными видами работ, орудиями труда и т.п. </a:t>
            </a:r>
            <a:br>
              <a:rPr lang="ru-RU" sz="3800" dirty="0" smtClean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30497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75455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/>
              <a:t>Самоучение</a:t>
            </a:r>
            <a:r>
              <a:rPr lang="ru-RU" b="1" i="1" dirty="0" smtClean="0"/>
              <a:t> </a:t>
            </a:r>
            <a:r>
              <a:rPr lang="ru-RU" dirty="0" smtClean="0"/>
              <a:t>— составной компонент системы непрерывного образования — выступает, в том числе, как связующее звено между базовым общим и профессиональным образованием и периодическим повышением квалификации и переподготовки специалистов.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26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1521440" cy="598995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b="1" dirty="0" smtClean="0"/>
              <a:t>Самостоятельна учебная работа </a:t>
            </a:r>
            <a:r>
              <a:rPr lang="ru-RU" sz="3600" dirty="0" smtClean="0"/>
              <a:t>— можно сказать высшая форма учебной деятельности.</a:t>
            </a:r>
            <a:br>
              <a:rPr lang="ru-RU" sz="3600" dirty="0" smtClean="0"/>
            </a:br>
            <a:r>
              <a:rPr lang="ru-RU" sz="3600" dirty="0" smtClean="0"/>
              <a:t>Самостоятельная работа определяется как </a:t>
            </a:r>
            <a:r>
              <a:rPr lang="ru-RU" sz="3600" b="1" i="1" dirty="0" smtClean="0"/>
              <a:t>индивидуальная или коллективная учебная деятельность</a:t>
            </a:r>
            <a:r>
              <a:rPr lang="ru-RU" sz="3600" dirty="0" smtClean="0"/>
              <a:t>, осуществляемая без непосредственного руководства педагога, но по его заданиям и под его контролем. По формам организации самостоятельная работа может быть </a:t>
            </a:r>
            <a:r>
              <a:rPr lang="ru-RU" sz="3600" b="1" i="1" dirty="0" smtClean="0"/>
              <a:t>фронтальной </a:t>
            </a:r>
            <a:r>
              <a:rPr lang="ru-RU" sz="3600" dirty="0" smtClean="0"/>
              <a:t>— учащиеся выполняют одно и то же задание, например, пишут сочинение; </a:t>
            </a:r>
            <a:r>
              <a:rPr lang="ru-RU" sz="3600" b="1" i="1" dirty="0" smtClean="0"/>
              <a:t>групповой</a:t>
            </a:r>
            <a:r>
              <a:rPr lang="ru-RU" sz="3600" dirty="0" smtClean="0"/>
              <a:t> — для выполнения учебных заданий обучающиеся разбиваются на группы; </a:t>
            </a:r>
            <a:r>
              <a:rPr lang="ru-RU" sz="3600" b="1" i="1" dirty="0" smtClean="0"/>
              <a:t>парной</a:t>
            </a:r>
            <a:r>
              <a:rPr lang="ru-RU" sz="3600" dirty="0" smtClean="0"/>
              <a:t> — например, при проведении наблюдений с помощью микроскопа, на занятиях в лингафонном кабинете; </a:t>
            </a:r>
            <a:r>
              <a:rPr lang="ru-RU" sz="3600" b="1" i="1" dirty="0" smtClean="0"/>
              <a:t>индивидуальной</a:t>
            </a:r>
            <a:r>
              <a:rPr lang="ru-RU" sz="3600" dirty="0" smtClean="0"/>
              <a:t> — каждый обучающийся выполняет отдельное задание, например, пишет реферат на заданную тему.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1901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70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2. </a:t>
            </a:r>
            <a:r>
              <a:rPr lang="ru-RU" b="1" dirty="0" smtClean="0"/>
              <a:t>Индивидуализированные формы (системы): </a:t>
            </a:r>
            <a:br>
              <a:rPr lang="ru-RU" b="1" dirty="0" smtClean="0"/>
            </a:br>
            <a:r>
              <a:rPr lang="ru-RU" dirty="0" smtClean="0"/>
              <a:t>— индивидуальная форма обучения. Она предполагает работу учителя с отдельным учеником индивидуально, часто на дому. В настоящее время индивидуальное обучение служит формой дополнительной работы, чаще с нуждающимися в особой помощи детьми, в том числе с теми, кто в силу заболевания, инвалидности не может посещать школьные занятия.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4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709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Дальтон-план</a:t>
            </a:r>
            <a:r>
              <a:rPr lang="ru-RU" sz="3600" dirty="0" smtClean="0"/>
              <a:t> (начало XX в. — 30-е гг. XX в.), в основе которого лежали: самостоятельное распределение учащимися времени и порядка учебной работы при консультационной помощи учителя, гибкая система организации и учета индивидуального продвижения учащегося по мере выполнения заданий. Сочетание индивидуализации режима и содержания учебной работы с деятельностью учащихся в малых, переменных по составу учебных группах сопровождалось заменой жестко «горизонтальной» (одновозрастной) группировки детей «вертикальной» (разновозрастной).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0070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12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Бригадно-лабораторный метод</a:t>
            </a:r>
            <a:r>
              <a:rPr lang="ru-RU" dirty="0" smtClean="0"/>
              <a:t>, применялся в СССР в общеобразовательных школах, а также в ВУЗах и техникумах в 20-х — начале 30-х гг. XX в. Он сложился под влиянием дальтон-плана. В основу организации работы были положены бригады, создаваемые из учащихся во главе с бригадиром. Учащиеся работали по заданиям, рассчитанным на срок от 2 недель до 1 месяца.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88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4141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Батавия-план (</a:t>
            </a:r>
            <a:r>
              <a:rPr lang="ru-RU" sz="3600" b="1" dirty="0" err="1" smtClean="0"/>
              <a:t>Batavia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Plan</a:t>
            </a:r>
            <a:r>
              <a:rPr lang="ru-RU" sz="3600" b="1" dirty="0" smtClean="0"/>
              <a:t>), </a:t>
            </a:r>
            <a:r>
              <a:rPr lang="ru-RU" sz="3600" dirty="0" smtClean="0"/>
              <a:t>широкое распространение получил в начале XX в. В рамках Батавия-плана с классом увеличенной численности работали 2 учителя. «Основной» учитель вел фронтальную работу с классом на уроке, ассистент — индивидуальные занятия с отдельными учащимися после уроков. Такое сочетание коллективного обучения с индивидуальным как в начальной, так и в средней школе позволяют обеспечить всем учащимся необходимую помощь в продвижении по изучению материала.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1562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650</Words>
  <Application>Microsoft Office PowerPoint</Application>
  <PresentationFormat>Широкоэкранный</PresentationFormat>
  <Paragraphs>21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Формы учебной деятельности</vt:lpstr>
      <vt:lpstr>1. Классификация форм по способу получения образования: очная, заочная, вечерне-сменная и т.д. И в том числе — самообразование. 2. Классификация форм обучения по количеству образовательных учреждений, в которых учится обучающийся, проходя одну образовательную программу:  — обычный вариант (наиболее распространенный): одна образовательная программа — одно образовательное учреждение (школа, профессиональное училище, колледж, университет и т.д.);  — другие варианты — обучающийся посещает несколько образовательных учреждений, проходя одну образовательную программу. </vt:lpstr>
      <vt:lpstr> Классификации форм по системам обучения: Классификация по участию или неучастию педагога (педагогов) в процессе учения:        Самоучение (самообразование) — целенаправленная учебная деятельность, управляемая самой личностью без участия педагога. Основными формами самоучения являются: изучение литературы — учебной, научной, художественной, и т.д., а также прослушивание лекций, докладов, концертов, фонограмм, консультации специалистов, просмотр спектаклей, конофильмов, посещение музеев, выставок и т.д., а также различные виды практической учебной деятельности — опыты, эксперименты, самостоятельное овладение теми или иными видами работ, орудиями труда и т.п.  </vt:lpstr>
      <vt:lpstr>Самоучение — составной компонент системы непрерывного образования — выступает, в том числе, как связующее звено между базовым общим и профессиональным образованием и периодическим повышением квалификации и переподготовки специалистов.</vt:lpstr>
      <vt:lpstr> Самостоятельна учебная работа — можно сказать высшая форма учебной деятельности. Самостоятельная работа определяется как индивидуальная или коллективная учебная деятельность, осуществляемая без непосредственного руководства педагога, но по его заданиям и под его контролем. По формам организации самостоятельная работа может быть фронтальной — учащиеся выполняют одно и то же задание, например, пишут сочинение; групповой — для выполнения учебных заданий обучающиеся разбиваются на группы; парной — например, при проведении наблюдений с помощью микроскопа, на занятиях в лингафонном кабинете; индивидуальной — каждый обучающийся выполняет отдельное задание, например, пишет реферат на заданную тему. </vt:lpstr>
      <vt:lpstr> 2. Индивидуализированные формы (системы):  — индивидуальная форма обучения. Она предполагает работу учителя с отдельным учеником индивидуально, часто на дому. В настоящее время индивидуальное обучение служит формой дополнительной работы, чаще с нуждающимися в особой помощи детьми, в том числе с теми, кто в силу заболевания, инвалидности не может посещать школьные занятия. </vt:lpstr>
      <vt:lpstr>Дальтон-план (начало XX в. — 30-е гг. XX в.), в основе которого лежали: самостоятельное распределение учащимися времени и порядка учебной работы при консультационной помощи учителя, гибкая система организации и учета индивидуального продвижения учащегося по мере выполнения заданий. Сочетание индивидуализации режима и содержания учебной работы с деятельностью учащихся в малых, переменных по составу учебных группах сопровождалось заменой жестко «горизонтальной» (одновозрастной) группировки детей «вертикальной» (разновозрастной). </vt:lpstr>
      <vt:lpstr>Бригадно-лабораторный метод, применялся в СССР в общеобразовательных школах, а также в ВУЗах и техникумах в 20-х — начале 30-х гг. XX в. Он сложился под влиянием дальтон-плана. В основу организации работы были положены бригады, создаваемые из учащихся во главе с бригадиром. Учащиеся работали по заданиям, рассчитанным на срок от 2 недель до 1 месяца. </vt:lpstr>
      <vt:lpstr>Батавия-план (Batavia Plan), широкое распространение получил в начале XX в. В рамках Батавия-плана с классом увеличенной численности работали 2 учителя. «Основной» учитель вел фронтальную работу с классом на уроке, ассистент — индивидуальные занятия с отдельными учащимися после уроков. Такое сочетание коллективного обучения с индивидуальным как в начальной, так и в средней школе позволяют обеспечить всем учащимся необходимую помощь в продвижении по изучению материала. </vt:lpstr>
      <vt:lpstr>Келлер-план, персонализированная система обучения предложенная в 1968 г. в обобщенном виде как общедидактическая система учебной работы в высшей школе.     Келлер-план ориентирует на индивидуальную работу учащихся и студентов в собственном темпе; использование лекций лишь с целью мотивации и общей ориентации обучающихся, текущую оценку усвоения материала по разделам курса прокторами — ассистентами преподавателя из числа аспирантов или студентов, отлично усвоивших курс. </vt:lpstr>
      <vt:lpstr>Бригадно-индивидуальное обучение — система индивидуализированного обучения, разработанная в 80-х гг. XX в. в США. Индивидуальное обучение сочетается в ней с организацией работы учащихся в малых группах-бригадах (по 4—6 человек). Учебный материал разбивается на программированные порции — разделы. Каждый ученик прорабатывает материал в собственном темпе.</vt:lpstr>
      <vt:lpstr>Коллективные системы учения-обучения.  — Коллективная классно-урочная система обучения. Теоретически концепция классно-урочной системы обучения, ее важнейшие характеристики были обоснованы в XVII в. великим чешским педагогом Яном Амосом Коменским. Классно-урочной системе присущи следующие характерные черты: </vt:lpstr>
      <vt:lpstr>-в группы (классы) постоянного состава входят учащиеся, примерно одинаковые по возрасту и уровню подготовленности к обучению. Учитель работает со всем классом (фронтально) или с группами внутри классов, давая им разные задания;  • основной формой обучения является урок — отрезок обучения в 40—45 минут, представляющий относительно законченный по содержанию и способу построения единицу учебного процесса;  • все содержание образования делится на отдельные дисциплины;  • весь период обучения разделен на учебные годы, четверти, учебные дни, каникулы, а занятия ведутся по единому плану и расписанию;  • учитель осуществляет руководство учебной деятельностью, объясняет новый материал, дает задания, контролирует их выполнение. </vt:lpstr>
      <vt:lpstr>Классификация систем (форм) обучения по механизму декомпозиции содержания обучения     Таких механизмов известно два.  — Дисциплинарный механизм — когда содержание обучения разделяется на отдельные дисциплины (учебные предметы, курсы) — этот механизм иногда еще называют условно предметным обучением. — Комплексный механизм (комплексная система обучения), которую также еще называют условно объектным обучением, когда декомпозиция содержания обучения осуществляется по выделяемым объектам, например, изучение родного края, трудовая деятельность семьи и т.д. </vt:lpstr>
      <vt:lpstr> 5. Следующая классификация форм учения-обучения по основанию непосредственного или опосредованного общения с педагогом и/или учебными материалами:  — обычный, традиционный вариант — обучающийся непосредственно встречается с педагогом, у него есть перед глазами книги и другие средства обучения;  — другой, сравнительно новый и перспективный вариант — опосредованного общение с педагогом и средствами обучения согласно современному принципу «доставки образовательных услуг на дом». К этим формам опосредованного общения относится, в первую очередь, дистантное обучение — форма обучения, отличающаяся преимущественно разделенным во времени и пространстве опосредованным учебными текстами общением обучающих и обучающихся. </vt:lpstr>
      <vt:lpstr>6. Классификация форм обучения по числу педагогов, одновременно проводящих учебное занятие:  — обычный, традиционный вариант: одно занятие — один педагог (учитель, преподаватель, тьютор и т.д.);  — два и более педагогов: бинарные уроки, когда два учителя проводят одно занятие, например, учителя физики и химии одновременно ведут занятие по теме «Электролиз»; лекция-панель (США), когда в дискуссии участвуют несколько высококвалифицированных преподавателей-экспертов, высказывающих перед студентами каждый свое мнение. </vt:lpstr>
      <vt:lpstr>7. Классификация форм обучения по постоянству или эпизодичности работы педагога с данным контингентом обучающихся:  — обычный, традиционный вариант — один педагог ведет учебную дисциплину постоянно и целиком;  — другой вариант — для проведения отдельных разовых занятий приглашаются другие педагоги, в том числе так называемые «гостевые профессора» — крупные ученыеспециалисты в той или иной области, в том числе из-за рубежа, чтобы рассказать о подходах к решению тех или иных проблем в различных странах; или приглашаются знаменитые писатели, художники и т.п.  </vt:lpstr>
      <vt:lpstr>8. Классификация форм учения-обучения по основанию «монолог-диалог»:  — традиционный вариант — монологическое обучение: учитель, лектор говорит, показывает — все обучающиеся слушают и записывают, или ученик отвечает урок — учитель и все остальные учащиеся слушают;  — диалогические формы занятий, в том числе интерактивные формы учения-обучения, которое происходит в процессе обмена информацией, идеями, мнениями между субъектами учебного процесса. </vt:lpstr>
      <vt:lpstr>9. Классификация форм обучения по месту проведения учебных занятий:  — стационарные занятия в одном и том же месте — в школе, университете и т.д.;  — выездные занятия — экскурсии, выездные занятия на предприятиях, в других образовательных учреждениях, производственная практика обучающихся, летние учебные лагеря, воскресные школы, выездные школы (например, школы молодых ученых) и т.п. </vt:lpstr>
      <vt:lpstr>10. Классификация форм занятий по их целевой направленности: вводные занятия, занятия по формированию знаний и умений, занятия по обобщению и систематизации знаний и умений, заключительные занятия, занятия по контролю освоения учебного материала: контрольные работы, тестирование, собеседования, коллоквиумы (групповая форма собеседования педагога с обучающимися), зачеты, экзамены, защита рефератов, курсовых и дипломных работ; а так же самооценивание обучающимися. </vt:lpstr>
      <vt:lpstr>11. Классификация форм учения-обучения по видам учебных занятий: урок, лекция, семинар, лабораторная и  лабораторно-практическая работы, практическое занятие, консультация, конференция, тьюториал (активное групповое занятие, направленное на приобретение опыта обучающимися по применению концепций в модельных стандартных и нестандартных ситуациях), игра, тренинг (специальная система упражнений по развитию у обучающихся творческого рабочего самочувствия, эмоциональной памяти, внимания, фантазии, воображения и т.п.) и т.д.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учебной деятельности</dc:title>
  <dc:creator>Мамбетова Айнура</dc:creator>
  <cp:lastModifiedBy>Мамбетова Айнура</cp:lastModifiedBy>
  <cp:revision>3</cp:revision>
  <dcterms:created xsi:type="dcterms:W3CDTF">2023-06-11T11:59:33Z</dcterms:created>
  <dcterms:modified xsi:type="dcterms:W3CDTF">2023-06-11T12:15:51Z</dcterms:modified>
</cp:coreProperties>
</file>