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</p:sldMasterIdLst>
  <p:notesMasterIdLst>
    <p:notesMasterId r:id="rId30"/>
  </p:notesMasterIdLst>
  <p:handoutMasterIdLst>
    <p:handoutMasterId r:id="rId31"/>
  </p:handoutMasterIdLst>
  <p:sldIdLst>
    <p:sldId id="256" r:id="rId2"/>
    <p:sldId id="274" r:id="rId3"/>
    <p:sldId id="289" r:id="rId4"/>
    <p:sldId id="290" r:id="rId5"/>
    <p:sldId id="291" r:id="rId6"/>
    <p:sldId id="292" r:id="rId7"/>
    <p:sldId id="275" r:id="rId8"/>
    <p:sldId id="276" r:id="rId9"/>
    <p:sldId id="257" r:id="rId10"/>
    <p:sldId id="281" r:id="rId11"/>
    <p:sldId id="260" r:id="rId12"/>
    <p:sldId id="277" r:id="rId13"/>
    <p:sldId id="273" r:id="rId14"/>
    <p:sldId id="280" r:id="rId15"/>
    <p:sldId id="278" r:id="rId16"/>
    <p:sldId id="279" r:id="rId17"/>
    <p:sldId id="261" r:id="rId18"/>
    <p:sldId id="263" r:id="rId19"/>
    <p:sldId id="264" r:id="rId20"/>
    <p:sldId id="265" r:id="rId21"/>
    <p:sldId id="266" r:id="rId22"/>
    <p:sldId id="282" r:id="rId23"/>
    <p:sldId id="283" r:id="rId24"/>
    <p:sldId id="284" r:id="rId25"/>
    <p:sldId id="285" r:id="rId26"/>
    <p:sldId id="286" r:id="rId27"/>
    <p:sldId id="287" r:id="rId28"/>
    <p:sldId id="258" r:id="rId29"/>
  </p:sldIdLst>
  <p:sldSz cx="9144000" cy="6858000" type="screen4x3"/>
  <p:notesSz cx="6811963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8536" y="0"/>
            <a:ext cx="2951851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A6BFB-9277-4904-9DEE-73AF793D81EE}" type="datetimeFigureOut">
              <a:rPr lang="ru-RU" smtClean="0"/>
              <a:pPr/>
              <a:t>04.01.2024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51851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Второй проект АБР "ПОиРН"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8536" y="9446678"/>
            <a:ext cx="2951851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8681CE-1D0F-40CC-88A4-6E338D84FF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74359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9213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5D97BB-6CFD-423D-85FD-3C7BE517C1F0}" type="datetimeFigureOut">
              <a:rPr lang="ko-KR" altLang="en-US" smtClean="0"/>
              <a:pPr/>
              <a:t>2024-01-04</a:t>
            </a:fld>
            <a:endParaRPr lang="ko-KR" alt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4400"/>
            <a:ext cx="5449887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ko-KR"/>
              <a:t>Образец текста</a:t>
            </a:r>
          </a:p>
          <a:p>
            <a:pPr lvl="1"/>
            <a:r>
              <a:rPr lang="ru-RU" altLang="ko-KR"/>
              <a:t>Второй уровень</a:t>
            </a:r>
          </a:p>
          <a:p>
            <a:pPr lvl="2"/>
            <a:r>
              <a:rPr lang="ru-RU" altLang="ko-KR"/>
              <a:t>Третий уровень</a:t>
            </a:r>
          </a:p>
          <a:p>
            <a:pPr lvl="3"/>
            <a:r>
              <a:rPr lang="ru-RU" altLang="ko-KR"/>
              <a:t>Четвертый уровень</a:t>
            </a:r>
          </a:p>
          <a:p>
            <a:pPr lvl="4"/>
            <a:r>
              <a:rPr lang="ru-RU" altLang="ko-KR"/>
              <a:t>Пятый уровень</a:t>
            </a:r>
            <a:endParaRPr lang="ko-KR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 altLang="ko-KR"/>
              <a:t>Второй проект АБР "ПОиРН"</a:t>
            </a:r>
            <a:endParaRPr lang="ko-KR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9213" y="9447213"/>
            <a:ext cx="29511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FC283-01B6-41E4-9FC3-C7C27A69162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1FC283-01B6-41E4-9FC3-C7C27A691623}" type="slidenum">
              <a:rPr lang="ko-KR" altLang="en-US" smtClean="0"/>
              <a:pPr/>
              <a:t>1</a:t>
            </a:fld>
            <a:endParaRPr lang="ko-KR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ko-KR"/>
              <a:t>Второй проект АБР "ПОиРН"</a:t>
            </a:r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>
            <a:extLst>
              <a:ext uri="{FF2B5EF4-FFF2-40B4-BE49-F238E27FC236}">
                <a16:creationId xmlns:a16="http://schemas.microsoft.com/office/drawing/2014/main" id="{7C091397-085E-427D-8438-6E4587C372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Заметки 2">
            <a:extLst>
              <a:ext uri="{FF2B5EF4-FFF2-40B4-BE49-F238E27FC236}">
                <a16:creationId xmlns:a16="http://schemas.microsoft.com/office/drawing/2014/main" id="{7EC68F40-979F-45EC-8A4F-5BDA1EC32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ko-KR"/>
              <a:t>Системообразующим фактором в данном случае выступает цель, которая заключается в том, чтобы обеспечить право человека на образование. </a:t>
            </a:r>
          </a:p>
          <a:p>
            <a:endParaRPr lang="ru-RU" altLang="ko-KR"/>
          </a:p>
          <a:p>
            <a:r>
              <a:rPr lang="ru-RU" altLang="ko-KR"/>
              <a:t>Системообразующим фактором в данном случае выступает цель, которая заключается в том, чтобы обеспечить право человека на образование. </a:t>
            </a:r>
          </a:p>
          <a:p>
            <a:endParaRPr lang="ru-RU" altLang="ko-KR"/>
          </a:p>
          <a:p>
            <a:endParaRPr lang="ru-RU" altLang="ko-KR"/>
          </a:p>
        </p:txBody>
      </p:sp>
      <p:sp>
        <p:nvSpPr>
          <p:cNvPr id="14340" name="Номер слайда 3">
            <a:extLst>
              <a:ext uri="{FF2B5EF4-FFF2-40B4-BE49-F238E27FC236}">
                <a16:creationId xmlns:a16="http://schemas.microsoft.com/office/drawing/2014/main" id="{E95C4168-B40A-4D89-86CF-A8AC9CFBE2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A63D852-7105-41F8-876A-D8180FAF9C12}" type="slidenum">
              <a:rPr lang="ru-RU" altLang="ko-KR">
                <a:latin typeface="Times New Roman" panose="02020603050405020304" pitchFamily="18" charset="0"/>
              </a:rPr>
              <a:pPr/>
              <a:t>3</a:t>
            </a:fld>
            <a:endParaRPr lang="ru-RU" altLang="ko-K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Второй проект АБР "ПОиРН"</a:t>
            </a: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126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Второй проект АБР "ПОиРН"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684307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Второй проект АБР "ПОиРН"</a:t>
            </a: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5673962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Второй проект АБР "ПОиРН"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783429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Второй проект АБР "ПОиРН"</a:t>
            </a: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5756005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Второй проект АБР "ПОиРН"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740213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Второй проект АБР "ПОиРН"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222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Второй проект АБР "ПОиРН"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697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Второй проект АБР "ПОиРН"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05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Второй проект АБР "ПОиРН"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773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Второй проект АБР "ПОиРН"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13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Второй проект АБР "ПОиРН"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282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Второй проект АБР "ПОиРН"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96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Второй проект АБР "ПОиРН"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931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Второй проект АБР "ПОиРН"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073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Второй проект АБР "ПОиРН"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513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altLang="ko-KR"/>
              <a:t>22-28.08.2016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Второй проект АБР "ПОиРН"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B7DA76F-910C-468F-B2FE-10738E279C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36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187" y="1052736"/>
            <a:ext cx="7772400" cy="5256584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Нормативно – правовая база системы СПО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46932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11560" y="1124744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11560" y="1149218"/>
            <a:ext cx="84249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dirty="0">
              <a:latin typeface="Arial" charset="0"/>
              <a:ea typeface="ＭＳ Ｐゴシック" pitchFamily="34" charset="-128"/>
              <a:cs typeface="Arial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600" dirty="0">
                <a:latin typeface="Arial" charset="0"/>
                <a:cs typeface="Arial" charset="0"/>
              </a:rPr>
              <a:t>Санитарно-эпидемиологические</a:t>
            </a:r>
          </a:p>
          <a:p>
            <a:r>
              <a:rPr lang="ru-RU" sz="3600" dirty="0">
                <a:latin typeface="Arial" charset="0"/>
                <a:cs typeface="Arial" charset="0"/>
              </a:rPr>
              <a:t>  правила и нормативы;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>
                <a:latin typeface="Arial" charset="0"/>
                <a:cs typeface="Arial" charset="0"/>
              </a:rPr>
              <a:t> Документы ИПР;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>
                <a:latin typeface="Arial" charset="0"/>
                <a:cs typeface="Arial" charset="0"/>
              </a:rPr>
              <a:t> Журнал учета </a:t>
            </a:r>
            <a:r>
              <a:rPr lang="ru-RU" sz="3600" dirty="0" err="1">
                <a:latin typeface="Arial" charset="0"/>
                <a:cs typeface="Arial" charset="0"/>
              </a:rPr>
              <a:t>произ-го</a:t>
            </a:r>
            <a:r>
              <a:rPr lang="ru-RU" sz="3600" dirty="0">
                <a:latin typeface="Arial" charset="0"/>
                <a:cs typeface="Arial" charset="0"/>
              </a:rPr>
              <a:t> обучения;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>
                <a:latin typeface="Arial" charset="0"/>
                <a:cs typeface="Arial" charset="0"/>
              </a:rPr>
              <a:t> Перечень учебно-тренировочных и</a:t>
            </a:r>
          </a:p>
          <a:p>
            <a:r>
              <a:rPr lang="ru-RU" sz="3600" dirty="0">
                <a:latin typeface="Arial" charset="0"/>
                <a:cs typeface="Arial" charset="0"/>
              </a:rPr>
              <a:t>  учебно-производственных работ.</a:t>
            </a:r>
          </a:p>
          <a:p>
            <a:endParaRPr lang="ru-RU" sz="3600" dirty="0">
              <a:latin typeface="Arial" charset="0"/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38441"/>
            <a:ext cx="8496944" cy="6576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документы.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417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11560" y="1124744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11560" y="1628800"/>
            <a:ext cx="7992888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>
                <a:latin typeface="Arial" charset="0"/>
                <a:cs typeface="Arial" charset="0"/>
              </a:rPr>
              <a:t> </a:t>
            </a:r>
            <a:r>
              <a:rPr lang="ru-RU" sz="3600" dirty="0">
                <a:latin typeface="Arial" charset="0"/>
                <a:cs typeface="Arial" charset="0"/>
              </a:rPr>
              <a:t>Внутренний распорядок УЗ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>
                <a:latin typeface="Arial" charset="0"/>
                <a:cs typeface="Arial" charset="0"/>
              </a:rPr>
              <a:t> Методическая работа;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>
                <a:latin typeface="Arial" charset="0"/>
                <a:cs typeface="Arial" charset="0"/>
              </a:rPr>
              <a:t> Выпускной </a:t>
            </a:r>
            <a:r>
              <a:rPr lang="ru-RU" sz="3600" dirty="0" err="1">
                <a:latin typeface="Arial" charset="0"/>
                <a:cs typeface="Arial" charset="0"/>
              </a:rPr>
              <a:t>квалиф-нный</a:t>
            </a:r>
            <a:r>
              <a:rPr lang="ru-RU" sz="3600" dirty="0">
                <a:latin typeface="Arial" charset="0"/>
                <a:cs typeface="Arial" charset="0"/>
              </a:rPr>
              <a:t> экзамен;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>
                <a:latin typeface="Arial" charset="0"/>
                <a:cs typeface="Arial" charset="0"/>
              </a:rPr>
              <a:t> Попечительский совет;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>
                <a:latin typeface="Arial" charset="0"/>
                <a:cs typeface="Arial" charset="0"/>
              </a:rPr>
              <a:t> Поэтапная аттестация учащихся;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>
                <a:latin typeface="Arial" charset="0"/>
                <a:cs typeface="Arial" charset="0"/>
              </a:rPr>
              <a:t> и т.п.</a:t>
            </a:r>
          </a:p>
          <a:p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251050"/>
            <a:ext cx="7920880" cy="6576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документы.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456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11560" y="1124744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3528" y="1412776"/>
            <a:ext cx="85689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На основе и во исполнение Конституции и </a:t>
            </a:r>
          </a:p>
          <a:p>
            <a:pPr marL="514350" indent="-514350"/>
            <a:r>
              <a:rPr lang="ru-RU" sz="2000" dirty="0">
                <a:latin typeface="Arial" pitchFamily="34" charset="0"/>
                <a:cs typeface="Arial" pitchFamily="34" charset="0"/>
              </a:rPr>
              <a:t>     законов Правительство издает постановления и распоряжения, обеспечивает их исполнение.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2. Постановления и распоряжения Правительства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    обязательны для исполнения на всей 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    территории Кыргызской Республики.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3. Правительство руководит деятельностью 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    министерств, государственных комитетов, 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    административных ведомств, органов местной</a:t>
            </a:r>
          </a:p>
          <a:p>
            <a:r>
              <a:rPr lang="ru-RU" sz="2000" dirty="0">
                <a:latin typeface="Arial" pitchFamily="34" charset="0"/>
                <a:cs typeface="Arial" pitchFamily="34" charset="0"/>
              </a:rPr>
              <a:t>    государственной администрации.</a:t>
            </a:r>
          </a:p>
          <a:p>
            <a:pPr algn="ctr"/>
            <a:endParaRPr lang="ru-RU" sz="1600" dirty="0"/>
          </a:p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355502"/>
            <a:ext cx="8064896" cy="5760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Статья 90</a:t>
            </a:r>
          </a:p>
        </p:txBody>
      </p:sp>
    </p:spTree>
    <p:extLst>
      <p:ext uri="{BB962C8B-B14F-4D97-AF65-F5344CB8AC3E}">
        <p14:creationId xmlns:p14="http://schemas.microsoft.com/office/powerpoint/2010/main" val="1404599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11560" y="1124744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75656" y="1271011"/>
            <a:ext cx="72008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Нормативные правовые акты действуют на всей территории Кыргызской Республики со дня вступления их в силу и </a:t>
            </a:r>
            <a:r>
              <a:rPr lang="ru-RU" sz="2800" b="1" dirty="0"/>
              <a:t>подлежат исполнению</a:t>
            </a:r>
            <a:r>
              <a:rPr lang="ru-RU" sz="2800" dirty="0"/>
              <a:t>.</a:t>
            </a:r>
          </a:p>
          <a:p>
            <a:r>
              <a:rPr lang="ru-RU" sz="2800" dirty="0"/>
              <a:t>Нормативные правовые акты представительных органов </a:t>
            </a:r>
            <a:r>
              <a:rPr lang="ru-RU" sz="2800" b="1" dirty="0"/>
              <a:t>местного </a:t>
            </a:r>
            <a:r>
              <a:rPr lang="ru-RU" sz="2800" dirty="0"/>
              <a:t>самоуправления действуют на соответствующей территории со дня вступления их в силу и подлежат исполнению.</a:t>
            </a:r>
          </a:p>
          <a:p>
            <a:r>
              <a:rPr lang="ru-RU" sz="2000" b="1" dirty="0"/>
              <a:t>        (Статья  9.</a:t>
            </a:r>
            <a:r>
              <a:rPr lang="ru-RU" sz="2000" dirty="0"/>
              <a:t>  Действие нормативного правового акта)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2051720" y="358745"/>
            <a:ext cx="6579016" cy="619733"/>
          </a:xfrm>
        </p:spPr>
        <p:txBody>
          <a:bodyPr anchor="t">
            <a:noAutofit/>
          </a:bodyPr>
          <a:lstStyle/>
          <a:p>
            <a:pPr algn="l"/>
            <a:r>
              <a:rPr lang="ru-RU" sz="3600" b="1" dirty="0"/>
              <a:t>Статья 9.          </a:t>
            </a:r>
            <a:r>
              <a:rPr lang="ru-RU" sz="3600" dirty="0"/>
              <a:t>( З НПА КР)</a:t>
            </a:r>
            <a:r>
              <a:rPr lang="ru-RU" sz="3600" b="1" dirty="0"/>
              <a:t>   </a:t>
            </a:r>
            <a:r>
              <a:rPr lang="ru-RU" sz="3600" dirty="0">
                <a:latin typeface="Arial" charset="0"/>
                <a:cs typeface="Arial" charset="0"/>
              </a:rPr>
              <a:t> 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37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11560" y="1124744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3122752" y="292416"/>
            <a:ext cx="5509120" cy="619733"/>
          </a:xfrm>
        </p:spPr>
        <p:txBody>
          <a:bodyPr anchor="t">
            <a:noAutofit/>
          </a:bodyPr>
          <a:lstStyle/>
          <a:p>
            <a:pPr algn="l"/>
            <a:r>
              <a:rPr lang="ru-RU" sz="3600" dirty="0">
                <a:latin typeface="Arial" charset="0"/>
                <a:cs typeface="Arial" charset="0"/>
              </a:rPr>
              <a:t>  Статья 28. 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1556792"/>
            <a:ext cx="849694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Правом на занятие педагогической деятельностью обладают лица, получившие необходимое образование и соответствующую педагогическую квалификацию за исключением случаев, предусмотренных настоящей статьей.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Лица, не имеющие педагогического образования и квалификации, имеют право на педагогическую (преподавательскую) деятельность в случаях: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 прохождения переподготовки;</a:t>
            </a:r>
          </a:p>
          <a:p>
            <a:endParaRPr lang="ru" sz="2400" dirty="0"/>
          </a:p>
          <a:p>
            <a:r>
              <a:rPr lang="ru" sz="2400" dirty="0"/>
              <a:t> </a:t>
            </a:r>
            <a:r>
              <a:rPr lang="ru" sz="1400" dirty="0"/>
              <a:t>( </a:t>
            </a:r>
            <a:r>
              <a:rPr lang="ru-RU" sz="1400" b="1" cap="all" dirty="0"/>
              <a:t>Закон Кыргызской Республики </a:t>
            </a:r>
            <a:endParaRPr lang="ru-RU" sz="1400" i="1" dirty="0"/>
          </a:p>
        </p:txBody>
      </p:sp>
    </p:spTree>
    <p:extLst>
      <p:ext uri="{BB962C8B-B14F-4D97-AF65-F5344CB8AC3E}">
        <p14:creationId xmlns:p14="http://schemas.microsoft.com/office/powerpoint/2010/main" val="184120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11560" y="1124744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520" y="1556792"/>
            <a:ext cx="8568952" cy="552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" sz="2400" dirty="0"/>
              <a:t> </a:t>
            </a:r>
            <a:r>
              <a:rPr lang="ru-RU" altLang="ja-JP" sz="3200" dirty="0">
                <a:latin typeface="Arial" charset="0"/>
                <a:cs typeface="Arial" charset="0"/>
              </a:rPr>
              <a:t>соблюдать нормы педагогической  </a:t>
            </a:r>
          </a:p>
          <a:p>
            <a:pPr>
              <a:lnSpc>
                <a:spcPct val="90000"/>
              </a:lnSpc>
            </a:pPr>
            <a:r>
              <a:rPr lang="ru-RU" altLang="ja-JP" sz="3200" dirty="0">
                <a:latin typeface="Arial" charset="0"/>
                <a:cs typeface="Arial" charset="0"/>
              </a:rPr>
              <a:t>  этики;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altLang="ja-JP" sz="3200" dirty="0">
                <a:latin typeface="Arial" charset="0"/>
                <a:cs typeface="Arial" charset="0"/>
              </a:rPr>
              <a:t>обеспечивать усвоение  учащимися </a:t>
            </a:r>
          </a:p>
          <a:p>
            <a:pPr>
              <a:lnSpc>
                <a:spcPct val="90000"/>
              </a:lnSpc>
            </a:pPr>
            <a:r>
              <a:rPr lang="ru-RU" altLang="ja-JP" sz="3200" dirty="0">
                <a:latin typeface="Arial" charset="0"/>
                <a:cs typeface="Arial" charset="0"/>
              </a:rPr>
              <a:t> образовательных  программ  на уровне</a:t>
            </a:r>
          </a:p>
          <a:p>
            <a:pPr>
              <a:lnSpc>
                <a:spcPct val="90000"/>
              </a:lnSpc>
            </a:pPr>
            <a:r>
              <a:rPr lang="ru-RU" altLang="ja-JP" sz="3200" dirty="0">
                <a:latin typeface="Arial" charset="0"/>
                <a:cs typeface="Arial" charset="0"/>
              </a:rPr>
              <a:t> не ниже требований государственных</a:t>
            </a:r>
          </a:p>
          <a:p>
            <a:pPr>
              <a:lnSpc>
                <a:spcPct val="90000"/>
              </a:lnSpc>
            </a:pPr>
            <a:r>
              <a:rPr lang="ru-RU" altLang="ja-JP" sz="3200" dirty="0">
                <a:latin typeface="Arial" charset="0"/>
                <a:cs typeface="Arial" charset="0"/>
              </a:rPr>
              <a:t> образовательных стандартов;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altLang="ja-JP" sz="3200" dirty="0">
                <a:latin typeface="Arial" charset="0"/>
                <a:cs typeface="Arial" charset="0"/>
              </a:rPr>
              <a:t>развивать  самостоятельность,</a:t>
            </a:r>
          </a:p>
          <a:p>
            <a:pPr>
              <a:lnSpc>
                <a:spcPct val="90000"/>
              </a:lnSpc>
            </a:pPr>
            <a:r>
              <a:rPr lang="ru-RU" altLang="ja-JP" sz="3200" dirty="0">
                <a:latin typeface="Arial" charset="0"/>
                <a:cs typeface="Arial" charset="0"/>
              </a:rPr>
              <a:t> творческое отношение  к  учебе,</a:t>
            </a:r>
          </a:p>
          <a:p>
            <a:pPr>
              <a:lnSpc>
                <a:spcPct val="90000"/>
              </a:lnSpc>
            </a:pPr>
            <a:r>
              <a:rPr lang="ru-RU" altLang="ja-JP" sz="3200" dirty="0">
                <a:latin typeface="Arial" charset="0"/>
                <a:cs typeface="Arial" charset="0"/>
              </a:rPr>
              <a:t> формировать высокие нравственные</a:t>
            </a:r>
          </a:p>
          <a:p>
            <a:pPr>
              <a:lnSpc>
                <a:spcPct val="90000"/>
              </a:lnSpc>
            </a:pPr>
            <a:r>
              <a:rPr lang="ru-RU" altLang="ja-JP" sz="3200" dirty="0">
                <a:latin typeface="Arial" charset="0"/>
                <a:cs typeface="Arial" charset="0"/>
              </a:rPr>
              <a:t> нормы поведения обучающихся;</a:t>
            </a:r>
          </a:p>
          <a:p>
            <a:pPr algn="ctr"/>
            <a:r>
              <a:rPr lang="ru-RU" b="1" dirty="0"/>
              <a:t>Статья 26. </a:t>
            </a:r>
            <a:r>
              <a:rPr lang="ru-RU" dirty="0"/>
              <a:t>Права и обязанности обучающихся </a:t>
            </a:r>
          </a:p>
          <a:p>
            <a:pPr algn="ctr"/>
            <a:r>
              <a:rPr lang="ru-RU" altLang="ja-JP" dirty="0"/>
              <a:t>Статья 29. Права и </a:t>
            </a:r>
            <a:r>
              <a:rPr lang="ru-RU" dirty="0"/>
              <a:t>обязанности п</a:t>
            </a:r>
            <a:r>
              <a:rPr lang="ru-RU" altLang="ja-JP" dirty="0"/>
              <a:t>едагогов</a:t>
            </a:r>
          </a:p>
          <a:p>
            <a:pPr>
              <a:lnSpc>
                <a:spcPct val="90000"/>
              </a:lnSpc>
            </a:pPr>
            <a:endParaRPr lang="ru-RU" altLang="ja-JP" sz="3200" dirty="0">
              <a:latin typeface="Arial" charset="0"/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79042"/>
            <a:ext cx="8280920" cy="8016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Arial" charset="0"/>
                <a:cs typeface="Arial" charset="0"/>
              </a:rPr>
              <a:t>Статья 29. (1)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12579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11560" y="1124744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520" y="1556792"/>
            <a:ext cx="856895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" sz="2400" dirty="0"/>
              <a:t>  </a:t>
            </a:r>
            <a:r>
              <a:rPr lang="ru-RU" altLang="ja-JP" sz="3200" dirty="0">
                <a:latin typeface="Arial" charset="0"/>
                <a:cs typeface="Arial" charset="0"/>
              </a:rPr>
              <a:t>постоянно  совершенствовать  свой</a:t>
            </a:r>
          </a:p>
          <a:p>
            <a:r>
              <a:rPr lang="ru-RU" altLang="ja-JP" sz="3200" dirty="0">
                <a:latin typeface="Arial" charset="0"/>
                <a:cs typeface="Arial" charset="0"/>
              </a:rPr>
              <a:t>  профессиональный  уровень  и</a:t>
            </a:r>
          </a:p>
          <a:p>
            <a:r>
              <a:rPr lang="ru-RU" altLang="ja-JP" sz="3200" dirty="0">
                <a:latin typeface="Arial" charset="0"/>
                <a:cs typeface="Arial" charset="0"/>
              </a:rPr>
              <a:t>  повышать квалификацию не реже</a:t>
            </a:r>
          </a:p>
          <a:p>
            <a:r>
              <a:rPr lang="ru-RU" altLang="ja-JP" sz="3200" dirty="0">
                <a:latin typeface="Arial" charset="0"/>
                <a:cs typeface="Arial" charset="0"/>
              </a:rPr>
              <a:t>  одного раза в 5 лет;</a:t>
            </a:r>
          </a:p>
          <a:p>
            <a:pPr>
              <a:buFont typeface="Arial" pitchFamily="34" charset="0"/>
              <a:buChar char="•"/>
            </a:pPr>
            <a:r>
              <a:rPr lang="ru-RU" altLang="ja-JP" sz="3200" dirty="0">
                <a:latin typeface="Arial" charset="0"/>
                <a:cs typeface="Arial" charset="0"/>
              </a:rPr>
              <a:t> не  применять  методы  физического  и</a:t>
            </a:r>
          </a:p>
          <a:p>
            <a:r>
              <a:rPr lang="ru-RU" altLang="ja-JP" sz="3200" dirty="0">
                <a:latin typeface="Arial" charset="0"/>
                <a:cs typeface="Arial" charset="0"/>
              </a:rPr>
              <a:t>  морального  насилия   по отношению к</a:t>
            </a:r>
          </a:p>
          <a:p>
            <a:r>
              <a:rPr lang="ru-RU" altLang="ja-JP" sz="3200" dirty="0">
                <a:latin typeface="Arial" charset="0"/>
                <a:cs typeface="Arial" charset="0"/>
              </a:rPr>
              <a:t>  обучающимся.</a:t>
            </a:r>
          </a:p>
          <a:p>
            <a:pPr algn="ctr"/>
            <a:r>
              <a:rPr lang="ru-RU" b="1" dirty="0"/>
              <a:t>Статья 26. </a:t>
            </a:r>
            <a:r>
              <a:rPr lang="ru-RU" dirty="0"/>
              <a:t>Права и обязанности обучающихся </a:t>
            </a:r>
          </a:p>
          <a:p>
            <a:pPr algn="ctr"/>
            <a:r>
              <a:rPr lang="ru-RU" altLang="ja-JP" dirty="0"/>
              <a:t>Статья 29. Права и </a:t>
            </a:r>
            <a:r>
              <a:rPr lang="ru-RU" dirty="0"/>
              <a:t>обязанности п</a:t>
            </a:r>
            <a:r>
              <a:rPr lang="ru-RU" altLang="ja-JP" dirty="0"/>
              <a:t>едагогов</a:t>
            </a:r>
          </a:p>
          <a:p>
            <a:endParaRPr lang="ru-RU" sz="32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29881"/>
            <a:ext cx="8424936" cy="8016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Arial" charset="0"/>
                <a:cs typeface="Arial" charset="0"/>
              </a:rPr>
              <a:t>Статья 29. (2)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69727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11560" y="1124744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90089" y="1412776"/>
            <a:ext cx="878497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>
                <a:latin typeface="Arial" charset="0"/>
                <a:cs typeface="Arial" charset="0"/>
              </a:rPr>
              <a:t>Отвлечение обучающихся от учебных </a:t>
            </a:r>
          </a:p>
          <a:p>
            <a:r>
              <a:rPr lang="ru-RU" sz="2800" dirty="0">
                <a:latin typeface="Arial" charset="0"/>
                <a:cs typeface="Arial" charset="0"/>
              </a:rPr>
              <a:t>  занятий и учебного процесса </a:t>
            </a:r>
          </a:p>
          <a:p>
            <a:r>
              <a:rPr lang="ru-RU" sz="2800" b="1" dirty="0">
                <a:latin typeface="Arial" charset="0"/>
                <a:cs typeface="Arial" charset="0"/>
              </a:rPr>
              <a:t>  допускается с разрешения </a:t>
            </a:r>
          </a:p>
          <a:p>
            <a:r>
              <a:rPr lang="ru-RU" sz="2800" b="1" dirty="0">
                <a:latin typeface="Arial" charset="0"/>
                <a:cs typeface="Arial" charset="0"/>
              </a:rPr>
              <a:t>  </a:t>
            </a:r>
            <a:r>
              <a:rPr lang="ru-RU" sz="2800" dirty="0">
                <a:latin typeface="Arial" charset="0"/>
                <a:cs typeface="Arial" charset="0"/>
              </a:rPr>
              <a:t>уполномоченного государственного</a:t>
            </a:r>
          </a:p>
          <a:p>
            <a:r>
              <a:rPr lang="ru-RU" sz="2800" dirty="0">
                <a:latin typeface="Arial" charset="0"/>
                <a:cs typeface="Arial" charset="0"/>
              </a:rPr>
              <a:t>  органа в области образования </a:t>
            </a:r>
          </a:p>
          <a:p>
            <a:r>
              <a:rPr lang="ru-RU" sz="2800" dirty="0">
                <a:latin typeface="Arial" charset="0"/>
                <a:cs typeface="Arial" charset="0"/>
              </a:rPr>
              <a:t>  Кыргызской Республики.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>
                <a:latin typeface="Arial" charset="0"/>
                <a:cs typeface="Arial" charset="0"/>
              </a:rPr>
              <a:t>Лица, виновные (прямо или косвенно) в</a:t>
            </a:r>
          </a:p>
          <a:p>
            <a:r>
              <a:rPr lang="ru-RU" sz="2800" dirty="0">
                <a:latin typeface="Arial" charset="0"/>
                <a:cs typeface="Arial" charset="0"/>
              </a:rPr>
              <a:t>  нарушении учебного процесса, </a:t>
            </a:r>
          </a:p>
          <a:p>
            <a:r>
              <a:rPr lang="ru-RU" sz="2800" b="1" dirty="0">
                <a:latin typeface="Arial" charset="0"/>
                <a:cs typeface="Arial" charset="0"/>
              </a:rPr>
              <a:t>  возмещают обучающимся </a:t>
            </a:r>
          </a:p>
          <a:p>
            <a:r>
              <a:rPr lang="ru-RU" sz="2800" b="1" dirty="0">
                <a:latin typeface="Arial" charset="0"/>
                <a:cs typeface="Arial" charset="0"/>
              </a:rPr>
              <a:t>  моральный и материальный ущерб</a:t>
            </a:r>
            <a:r>
              <a:rPr lang="ru-RU" sz="2800" dirty="0">
                <a:latin typeface="Arial" charset="0"/>
                <a:cs typeface="Arial" charset="0"/>
              </a:rPr>
              <a:t>. 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(Название статьи Социальная защита обучающихся)</a:t>
            </a:r>
          </a:p>
          <a:p>
            <a:r>
              <a:rPr lang="ru-RU" sz="2800" dirty="0"/>
              <a:t> </a:t>
            </a:r>
          </a:p>
          <a:p>
            <a:endParaRPr lang="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79042"/>
            <a:ext cx="8208912" cy="8016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Arial" charset="0"/>
                <a:cs typeface="Arial" charset="0"/>
              </a:rPr>
              <a:t>Статья 30.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12283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11560" y="1124744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7504" y="978478"/>
            <a:ext cx="8784976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ja-JP" sz="3600" dirty="0">
                <a:latin typeface="Arial" charset="0"/>
                <a:cs typeface="Arial" charset="0"/>
              </a:rPr>
              <a:t>Учебно-трудовая нагрузка,  режим занятий учащихся,  в  том  числе физической  культурой,  определяются образовательной  организацией на основе рекомендаций органов государственного управления  образованием Кыргызской  Республики  по  согласованию  с государственными органами Кыргызской Республики в области </a:t>
            </a:r>
            <a:r>
              <a:rPr lang="ru-RU" altLang="ja-JP" sz="3600" b="1" dirty="0">
                <a:latin typeface="Arial" charset="0"/>
                <a:cs typeface="Arial" charset="0"/>
              </a:rPr>
              <a:t>здравоохранения.</a:t>
            </a:r>
            <a:endParaRPr lang="ru-RU" altLang="ja-JP" sz="1600" b="1" dirty="0"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1600" b="1" dirty="0"/>
              <a:t>Статья 31. </a:t>
            </a:r>
            <a:r>
              <a:rPr lang="ru-RU" sz="1600" dirty="0"/>
              <a:t>Охрана здоровья детей и учащейся молодежи </a:t>
            </a:r>
          </a:p>
          <a:p>
            <a:pPr>
              <a:defRPr/>
            </a:pPr>
            <a:endParaRPr lang="ru-RU" sz="36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76791"/>
            <a:ext cx="8208912" cy="8016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Arial" charset="0"/>
                <a:cs typeface="Arial" charset="0"/>
              </a:rPr>
              <a:t>Статья 31.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564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11560" y="1124744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47664" y="1514312"/>
            <a:ext cx="748883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600" dirty="0">
                <a:latin typeface="Arial" charset="0"/>
                <a:cs typeface="Arial" charset="0"/>
              </a:rPr>
              <a:t>Гражданам гарантируется    получение </a:t>
            </a:r>
            <a:r>
              <a:rPr lang="ru-RU" sz="3600" b="1" dirty="0">
                <a:latin typeface="Arial" charset="0"/>
                <a:cs typeface="Arial" charset="0"/>
              </a:rPr>
              <a:t>бесплатного</a:t>
            </a:r>
            <a:r>
              <a:rPr lang="ru-RU" sz="3600" dirty="0">
                <a:latin typeface="Arial" charset="0"/>
                <a:cs typeface="Arial" charset="0"/>
              </a:rPr>
              <a:t>    начального профессионального  образования  в  государственных учебных заведениях, </a:t>
            </a:r>
            <a:r>
              <a:rPr lang="ru-RU" sz="3600" b="1" dirty="0">
                <a:latin typeface="Arial" charset="0"/>
                <a:cs typeface="Arial" charset="0"/>
              </a:rPr>
              <a:t>если образование данного уровня они получают</a:t>
            </a:r>
            <a:r>
              <a:rPr lang="ru-RU" sz="3600" dirty="0">
                <a:latin typeface="Arial" charset="0"/>
                <a:cs typeface="Arial" charset="0"/>
              </a:rPr>
              <a:t> </a:t>
            </a:r>
            <a:r>
              <a:rPr lang="ru-RU" sz="3600" b="1" dirty="0">
                <a:latin typeface="Arial" charset="0"/>
                <a:cs typeface="Arial" charset="0"/>
              </a:rPr>
              <a:t>впервые.</a:t>
            </a:r>
          </a:p>
          <a:p>
            <a:pPr algn="ctr"/>
            <a:r>
              <a:rPr lang="ru-RU" sz="1600" dirty="0"/>
              <a:t>ЗАКОН О НАЧАЛЬНОМ ПРОФЕССИОНАЛЬНОМ ОБРАЗОВАНИИ</a:t>
            </a:r>
          </a:p>
          <a:p>
            <a:pPr algn="ctr"/>
            <a:r>
              <a:rPr lang="ru-RU" sz="1600" dirty="0"/>
              <a:t>В редакции Закона КР от 5 апреля 2008 года №53</a:t>
            </a:r>
          </a:p>
          <a:p>
            <a:pPr algn="ctr"/>
            <a:r>
              <a:rPr lang="ru-RU" sz="1600" dirty="0"/>
              <a:t>Статья 3. Государственные гарантии прав граждан в области</a:t>
            </a:r>
          </a:p>
          <a:p>
            <a:pPr algn="ctr"/>
            <a:r>
              <a:rPr lang="ru-RU" sz="1600" dirty="0"/>
              <a:t>               начального профессионального образования</a:t>
            </a:r>
            <a:endParaRPr lang="ru-RU" sz="3600" dirty="0"/>
          </a:p>
          <a:p>
            <a:pPr>
              <a:defRPr/>
            </a:pPr>
            <a:endParaRPr lang="ru-RU" sz="3600" b="1" dirty="0">
              <a:latin typeface="Arial" charset="0"/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29881"/>
            <a:ext cx="8208912" cy="8016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Arial" charset="0"/>
                <a:cs typeface="Arial" charset="0"/>
              </a:rPr>
              <a:t>Статья 3.    (НПО)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219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8208912" cy="4536504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2D1B97"/>
                </a:solidFill>
                <a:latin typeface="Arial" charset="0"/>
                <a:cs typeface="Arial" charset="0"/>
              </a:rPr>
              <a:t>Участники будут ознакомлены с нормативно-правовыми документами регулирующими учебный процесс в УЗ  и смогут </a:t>
            </a:r>
            <a:r>
              <a:rPr lang="ru-RU" sz="4000" b="1" dirty="0">
                <a:solidFill>
                  <a:srgbClr val="2D1B97"/>
                </a:solidFill>
                <a:latin typeface="Arial" charset="0"/>
                <a:cs typeface="Arial" charset="0"/>
              </a:rPr>
              <a:t>учитывать их при работе</a:t>
            </a:r>
            <a:br>
              <a:rPr lang="ru-RU" sz="4000" b="1" dirty="0">
                <a:solidFill>
                  <a:srgbClr val="2D1B97"/>
                </a:solidFill>
                <a:latin typeface="Arial" charset="0"/>
                <a:cs typeface="Arial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492087"/>
            <a:ext cx="7704856" cy="7200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5400" b="1" dirty="0"/>
              <a:t>Цель:</a:t>
            </a:r>
          </a:p>
        </p:txBody>
      </p:sp>
    </p:spTree>
    <p:extLst>
      <p:ext uri="{BB962C8B-B14F-4D97-AF65-F5344CB8AC3E}">
        <p14:creationId xmlns:p14="http://schemas.microsoft.com/office/powerpoint/2010/main" val="1392676279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11560" y="1124744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31640" y="1229330"/>
            <a:ext cx="770485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>
                <a:latin typeface="Arial" charset="0"/>
                <a:cs typeface="Arial" charset="0"/>
              </a:rPr>
              <a:t>Содержание обучения  по  профессии определяется  образовательной организацией  начального  профессионального образования   на   основе государственного    </a:t>
            </a:r>
            <a:r>
              <a:rPr lang="ru-RU" sz="2800" b="1" dirty="0">
                <a:latin typeface="Arial" charset="0"/>
                <a:cs typeface="Arial" charset="0"/>
              </a:rPr>
              <a:t>образовательного    стандарта</a:t>
            </a:r>
            <a:r>
              <a:rPr lang="ru-RU" sz="2800" dirty="0">
                <a:latin typeface="Arial" charset="0"/>
                <a:cs typeface="Arial" charset="0"/>
              </a:rPr>
              <a:t> и    утверждаемых республиканским   органом   управления   начальным профессиональным образованием образовательных программ.</a:t>
            </a:r>
          </a:p>
          <a:p>
            <a:pPr algn="ctr"/>
            <a:r>
              <a:rPr lang="ru-RU" dirty="0"/>
              <a:t>Статья 5. Содержание начального профессионального образования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31540" y="218471"/>
            <a:ext cx="8280920" cy="8016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Arial" charset="0"/>
                <a:cs typeface="Arial" charset="0"/>
              </a:rPr>
              <a:t>Статья 5.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984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83568" y="1198610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75656" y="1340887"/>
            <a:ext cx="777635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b="1" dirty="0"/>
              <a:t> </a:t>
            </a:r>
            <a:r>
              <a:rPr lang="ru-RU" sz="2800" dirty="0">
                <a:latin typeface="Arial" charset="0"/>
                <a:cs typeface="Arial" charset="0"/>
              </a:rPr>
              <a:t>добросовестно исполнять свои </a:t>
            </a:r>
          </a:p>
          <a:p>
            <a:r>
              <a:rPr lang="ru-RU" sz="2800" dirty="0">
                <a:latin typeface="Arial" charset="0"/>
                <a:cs typeface="Arial" charset="0"/>
              </a:rPr>
              <a:t> трудовые обязанности, возложенные на</a:t>
            </a:r>
          </a:p>
          <a:p>
            <a:r>
              <a:rPr lang="ru-RU" sz="2800" dirty="0">
                <a:latin typeface="Arial" charset="0"/>
                <a:cs typeface="Arial" charset="0"/>
              </a:rPr>
              <a:t> него трудовым договором;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>
                <a:latin typeface="Arial" charset="0"/>
                <a:cs typeface="Arial" charset="0"/>
              </a:rPr>
              <a:t> соблюдать правила внутреннего</a:t>
            </a:r>
          </a:p>
          <a:p>
            <a:r>
              <a:rPr lang="ru-RU" sz="2800" dirty="0">
                <a:latin typeface="Arial" charset="0"/>
                <a:cs typeface="Arial" charset="0"/>
              </a:rPr>
              <a:t>  трудового распорядка организации;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>
                <a:latin typeface="Arial" charset="0"/>
                <a:cs typeface="Arial" charset="0"/>
              </a:rPr>
              <a:t> выполнять установленные нормы </a:t>
            </a:r>
          </a:p>
          <a:p>
            <a:r>
              <a:rPr lang="ru-RU" sz="2800" dirty="0">
                <a:latin typeface="Arial" charset="0"/>
                <a:cs typeface="Arial" charset="0"/>
              </a:rPr>
              <a:t>  труда;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>
                <a:latin typeface="Arial" charset="0"/>
                <a:cs typeface="Arial" charset="0"/>
              </a:rPr>
              <a:t> соблюдать требования по охране труда</a:t>
            </a:r>
          </a:p>
          <a:p>
            <a:r>
              <a:rPr lang="ru-RU" sz="2800" dirty="0">
                <a:latin typeface="Arial" charset="0"/>
                <a:cs typeface="Arial" charset="0"/>
              </a:rPr>
              <a:t>  и обеспечению безопасности </a:t>
            </a:r>
          </a:p>
          <a:p>
            <a:r>
              <a:rPr lang="ru-RU" sz="2800" dirty="0">
                <a:latin typeface="Arial" charset="0"/>
                <a:cs typeface="Arial" charset="0"/>
              </a:rPr>
              <a:t>  производства;</a:t>
            </a:r>
            <a:r>
              <a:rPr lang="ru" sz="2800" dirty="0"/>
              <a:t> </a:t>
            </a:r>
          </a:p>
          <a:p>
            <a:pPr algn="ctr">
              <a:defRPr/>
            </a:pPr>
            <a:r>
              <a:rPr lang="ru-RU" sz="1400" dirty="0"/>
              <a:t>Вы при выполнении своих обязанностей  какие нормативно-правовые документы приняли к руководству</a:t>
            </a:r>
          </a:p>
          <a:p>
            <a:pPr algn="ctr"/>
            <a:r>
              <a:rPr lang="ru-RU" sz="1400" dirty="0"/>
              <a:t>Трудовой кодекс КР от 4 августа 2004 года N 106 12 октября 2009 года N 260</a:t>
            </a:r>
          </a:p>
          <a:p>
            <a:pPr algn="ctr"/>
            <a:r>
              <a:rPr lang="ru-RU" sz="1400" dirty="0"/>
              <a:t>Статья 19. Основные права и обязанности работника</a:t>
            </a:r>
          </a:p>
          <a:p>
            <a:pPr algn="ctr"/>
            <a:r>
              <a:rPr lang="ru-RU" sz="1400" dirty="0"/>
              <a:t>Имеете ли Вы на руках официально утвержденные трудовые обязанности, возложенные на Вас трудовым договором;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29881"/>
            <a:ext cx="8280920" cy="8016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Arial" charset="0"/>
                <a:cs typeface="Arial" charset="0"/>
              </a:rPr>
              <a:t>Статья 19.      (КЗОТ)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889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83568" y="1198610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75656" y="1556791"/>
            <a:ext cx="7776356" cy="4801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b="1" dirty="0"/>
              <a:t> </a:t>
            </a:r>
            <a:r>
              <a:rPr lang="ru-RU" sz="2800" dirty="0"/>
              <a:t>требовать от работников выполнения</a:t>
            </a:r>
          </a:p>
          <a:p>
            <a:pPr>
              <a:lnSpc>
                <a:spcPct val="90000"/>
              </a:lnSpc>
              <a:defRPr/>
            </a:pPr>
            <a:r>
              <a:rPr lang="ru-RU" sz="2800" dirty="0"/>
              <a:t>   условий </a:t>
            </a:r>
            <a:r>
              <a:rPr lang="ru-RU" sz="2800" b="1" dirty="0"/>
              <a:t>трудового договора </a:t>
            </a:r>
            <a:r>
              <a:rPr lang="ru-RU" sz="2800" dirty="0"/>
              <a:t>и </a:t>
            </a:r>
          </a:p>
          <a:p>
            <a:pPr>
              <a:lnSpc>
                <a:spcPct val="90000"/>
              </a:lnSpc>
              <a:defRPr/>
            </a:pPr>
            <a:r>
              <a:rPr lang="ru-RU" sz="2800" dirty="0"/>
              <a:t>   действующего в организации трудового </a:t>
            </a:r>
          </a:p>
          <a:p>
            <a:pPr>
              <a:lnSpc>
                <a:spcPct val="90000"/>
              </a:lnSpc>
              <a:defRPr/>
            </a:pPr>
            <a:r>
              <a:rPr lang="ru-RU" sz="2800" dirty="0"/>
              <a:t>   </a:t>
            </a:r>
            <a:r>
              <a:rPr lang="ru-RU" sz="2800" b="1" dirty="0"/>
              <a:t>распорядка</a:t>
            </a:r>
            <a:r>
              <a:rPr lang="ru-RU" sz="2800" dirty="0"/>
              <a:t>;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ru-RU" sz="2800" dirty="0"/>
              <a:t> привлекать работников к дисциплинарной</a:t>
            </a:r>
          </a:p>
          <a:p>
            <a:pPr>
              <a:lnSpc>
                <a:spcPct val="90000"/>
              </a:lnSpc>
              <a:defRPr/>
            </a:pPr>
            <a:r>
              <a:rPr lang="ru-RU" sz="2800" dirty="0"/>
              <a:t>  и материальной ответственности в </a:t>
            </a:r>
          </a:p>
          <a:p>
            <a:pPr>
              <a:lnSpc>
                <a:spcPct val="90000"/>
              </a:lnSpc>
              <a:defRPr/>
            </a:pPr>
            <a:r>
              <a:rPr lang="ru-RU" sz="2800" dirty="0"/>
              <a:t>  порядке, установленном настоящим </a:t>
            </a:r>
          </a:p>
          <a:p>
            <a:pPr>
              <a:lnSpc>
                <a:spcPct val="90000"/>
              </a:lnSpc>
              <a:defRPr/>
            </a:pPr>
            <a:r>
              <a:rPr lang="ru-RU" sz="2800" dirty="0"/>
              <a:t>  Кодексом, иными законами;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ru-RU" sz="2800" dirty="0"/>
              <a:t> обращаться в суд в целях защиты своих </a:t>
            </a:r>
          </a:p>
          <a:p>
            <a:pPr>
              <a:lnSpc>
                <a:spcPct val="90000"/>
              </a:lnSpc>
              <a:defRPr/>
            </a:pPr>
            <a:r>
              <a:rPr lang="ru-RU" sz="2800" dirty="0"/>
              <a:t>   прав и интересов 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1600" dirty="0"/>
              <a:t>Статья 20. Основные права и обязанности работодателя</a:t>
            </a:r>
          </a:p>
          <a:p>
            <a:pPr algn="ctr">
              <a:lnSpc>
                <a:spcPct val="90000"/>
              </a:lnSpc>
              <a:defRPr/>
            </a:pPr>
            <a:endParaRPr lang="ru-RU" sz="1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29881"/>
            <a:ext cx="8568952" cy="8016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Arial" charset="0"/>
                <a:cs typeface="Arial" charset="0"/>
              </a:rPr>
              <a:t>Статья 20.  (1)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182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83568" y="1198610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03648" y="1340863"/>
            <a:ext cx="78483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/>
              <a:t> </a:t>
            </a:r>
            <a:r>
              <a:rPr lang="ru-RU" sz="2800" dirty="0"/>
              <a:t>соблюдать законы и иные нормативные</a:t>
            </a:r>
          </a:p>
          <a:p>
            <a:pPr>
              <a:lnSpc>
                <a:spcPct val="80000"/>
              </a:lnSpc>
              <a:defRPr/>
            </a:pPr>
            <a:r>
              <a:rPr lang="ru-RU" sz="2800" dirty="0"/>
              <a:t>  правовые акты, локальные нормативные</a:t>
            </a:r>
          </a:p>
          <a:p>
            <a:pPr>
              <a:lnSpc>
                <a:spcPct val="80000"/>
              </a:lnSpc>
              <a:defRPr/>
            </a:pPr>
            <a:r>
              <a:rPr lang="ru-RU" sz="2800" dirty="0"/>
              <a:t>  акты, условия коллективного договора,</a:t>
            </a:r>
          </a:p>
          <a:p>
            <a:pPr>
              <a:lnSpc>
                <a:spcPct val="80000"/>
              </a:lnSpc>
              <a:defRPr/>
            </a:pPr>
            <a:r>
              <a:rPr lang="ru-RU" sz="2800" dirty="0"/>
              <a:t>  соглашений и трудовых договоров;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ru-RU" sz="2800" dirty="0"/>
              <a:t> предоставлять работнику работу,</a:t>
            </a:r>
          </a:p>
          <a:p>
            <a:pPr>
              <a:lnSpc>
                <a:spcPct val="80000"/>
              </a:lnSpc>
              <a:defRPr/>
            </a:pPr>
            <a:r>
              <a:rPr lang="ru-RU" sz="2800" dirty="0"/>
              <a:t>  обусловленную трудовым договором;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ru-RU" sz="2800" dirty="0"/>
              <a:t> обеспечивать работникам равную оплату</a:t>
            </a:r>
          </a:p>
          <a:p>
            <a:pPr>
              <a:lnSpc>
                <a:spcPct val="80000"/>
              </a:lnSpc>
              <a:defRPr/>
            </a:pPr>
            <a:r>
              <a:rPr lang="ru-RU" sz="2800" dirty="0"/>
              <a:t>   за труд равной ценности;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ru-RU" sz="2800" dirty="0"/>
              <a:t> своевременно и в полном размере</a:t>
            </a:r>
          </a:p>
          <a:p>
            <a:pPr>
              <a:lnSpc>
                <a:spcPct val="80000"/>
              </a:lnSpc>
              <a:defRPr/>
            </a:pPr>
            <a:r>
              <a:rPr lang="ru-RU" sz="2800" dirty="0"/>
              <a:t>  выплачивать работнику заработную плату;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1400" dirty="0"/>
              <a:t>Статья 20. Основные права и обязанности работодателя</a:t>
            </a:r>
          </a:p>
          <a:p>
            <a:pPr algn="ctr">
              <a:lnSpc>
                <a:spcPct val="90000"/>
              </a:lnSpc>
              <a:defRPr/>
            </a:pPr>
            <a:endParaRPr lang="ru-RU" sz="1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29881"/>
            <a:ext cx="8424936" cy="8016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Arial" charset="0"/>
                <a:cs typeface="Arial" charset="0"/>
              </a:rPr>
              <a:t>Статья 20.  (2)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39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83568" y="1198610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75656" y="2204863"/>
            <a:ext cx="77763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/>
              <a:t> </a:t>
            </a:r>
            <a:r>
              <a:rPr lang="ru-RU" sz="2400" dirty="0">
                <a:latin typeface="Arial" charset="0"/>
                <a:cs typeface="Arial" charset="0"/>
              </a:rPr>
              <a:t>На студентов образовательных организаций высшего и среднего профессионального образования, </a:t>
            </a:r>
            <a:r>
              <a:rPr lang="ru-RU" sz="2400" b="1" dirty="0">
                <a:latin typeface="Arial" charset="0"/>
                <a:cs typeface="Arial" charset="0"/>
              </a:rPr>
              <a:t>учащихся</a:t>
            </a:r>
            <a:r>
              <a:rPr lang="ru-RU" sz="2400" dirty="0">
                <a:latin typeface="Arial" charset="0"/>
                <a:cs typeface="Arial" charset="0"/>
              </a:rPr>
              <a:t> образовательных организаций </a:t>
            </a:r>
            <a:r>
              <a:rPr lang="ru-RU" sz="2400" b="1" dirty="0">
                <a:latin typeface="Arial" charset="0"/>
                <a:cs typeface="Arial" charset="0"/>
              </a:rPr>
              <a:t>начального профессионального образования </a:t>
            </a:r>
            <a:r>
              <a:rPr lang="ru-RU" sz="2400" dirty="0">
                <a:latin typeface="Arial" charset="0"/>
                <a:cs typeface="Arial" charset="0"/>
              </a:rPr>
              <a:t>и образовательных организаций среднего общего, основного общего образования, проходящих </a:t>
            </a:r>
            <a:r>
              <a:rPr lang="ru-RU" sz="2400" b="1" dirty="0">
                <a:latin typeface="Arial" charset="0"/>
                <a:cs typeface="Arial" charset="0"/>
              </a:rPr>
              <a:t>производственную практику </a:t>
            </a:r>
            <a:r>
              <a:rPr lang="ru-RU" sz="2400" dirty="0">
                <a:latin typeface="Arial" charset="0"/>
                <a:cs typeface="Arial" charset="0"/>
              </a:rPr>
              <a:t>или привлекаемых к выполнению </a:t>
            </a:r>
            <a:r>
              <a:rPr lang="ru-RU" sz="2400" b="1" dirty="0">
                <a:latin typeface="Arial" charset="0"/>
                <a:cs typeface="Arial" charset="0"/>
              </a:rPr>
              <a:t>строительных, сельскохозяйственных </a:t>
            </a:r>
            <a:r>
              <a:rPr lang="ru-RU" sz="2400" dirty="0">
                <a:latin typeface="Arial" charset="0"/>
                <a:cs typeface="Arial" charset="0"/>
              </a:rPr>
              <a:t>и других работ;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71379"/>
            <a:ext cx="8208912" cy="8016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Arial" charset="0"/>
                <a:cs typeface="Arial" charset="0"/>
              </a:rPr>
              <a:t>Статья 2.      (ЗОТ)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49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83568" y="1198610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03648" y="1556791"/>
            <a:ext cx="78483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/>
              <a:t> </a:t>
            </a:r>
            <a:r>
              <a:rPr lang="ru-RU" sz="2400" dirty="0">
                <a:latin typeface="Arial" charset="0"/>
                <a:cs typeface="Arial" charset="0"/>
              </a:rPr>
              <a:t>В целях обеспечения соблюдения требований охраны труда и производственной санитарии, осуществления контроля за их выполнением в каждой организации, осуществляющей производственную деятельность, с численностью более 50 работников создается служба охраны труда или вводится должность специалиста по охране труда, </a:t>
            </a:r>
          </a:p>
          <a:p>
            <a:pPr>
              <a:defRPr/>
            </a:pPr>
            <a:r>
              <a:rPr lang="ru-RU" sz="2400" b="1" dirty="0"/>
              <a:t>Статья 9. </a:t>
            </a:r>
            <a:r>
              <a:rPr lang="ru-RU" sz="2400" dirty="0"/>
              <a:t>Служба охраны труда </a:t>
            </a:r>
          </a:p>
          <a:p>
            <a:pPr>
              <a:defRPr/>
            </a:pPr>
            <a:endParaRPr lang="ru-RU" sz="2400" dirty="0">
              <a:latin typeface="Arial" charset="0"/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20541"/>
            <a:ext cx="8496944" cy="8016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y-KG" sz="2800" dirty="0">
                <a:latin typeface="Arial" charset="0"/>
                <a:cs typeface="Arial" charset="0"/>
              </a:rPr>
              <a:t>Статья 9.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263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83568" y="1198610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59124" y="1772815"/>
            <a:ext cx="799288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/>
              <a:t> </a:t>
            </a:r>
            <a:r>
              <a:rPr lang="ru-RU" sz="2400" dirty="0"/>
              <a:t>Обязанности по обеспечению безопасных </a:t>
            </a:r>
          </a:p>
          <a:p>
            <a:pPr>
              <a:defRPr/>
            </a:pPr>
            <a:r>
              <a:rPr lang="ru-RU" sz="2400" dirty="0"/>
              <a:t>   условий и охраны труда в организации </a:t>
            </a:r>
          </a:p>
          <a:p>
            <a:pPr>
              <a:defRPr/>
            </a:pPr>
            <a:r>
              <a:rPr lang="ru-RU" sz="2400" dirty="0"/>
              <a:t>   возлагаются на работодателя.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ru-RU" sz="2400" dirty="0"/>
              <a:t> Безопасность работников при </a:t>
            </a:r>
          </a:p>
          <a:p>
            <a:pPr>
              <a:defRPr/>
            </a:pPr>
            <a:r>
              <a:rPr lang="ru-RU" sz="2400" dirty="0"/>
              <a:t>   эксплуатации зданий, сооружений, </a:t>
            </a:r>
          </a:p>
          <a:p>
            <a:pPr>
              <a:defRPr/>
            </a:pPr>
            <a:r>
              <a:rPr lang="ru-RU" sz="2400" dirty="0"/>
              <a:t>   оборудования, осуществлении </a:t>
            </a:r>
          </a:p>
          <a:p>
            <a:pPr>
              <a:defRPr/>
            </a:pPr>
            <a:r>
              <a:rPr lang="ru-RU" sz="2400" dirty="0"/>
              <a:t>   технологических процессов, а также </a:t>
            </a:r>
          </a:p>
          <a:p>
            <a:pPr>
              <a:defRPr/>
            </a:pPr>
            <a:r>
              <a:rPr lang="ru-RU" sz="2400" dirty="0"/>
              <a:t>   применяемых в производстве сырья и </a:t>
            </a:r>
          </a:p>
          <a:p>
            <a:pPr>
              <a:defRPr/>
            </a:pPr>
            <a:r>
              <a:rPr lang="ru-RU" sz="2400" dirty="0"/>
              <a:t>   материалов; </a:t>
            </a:r>
          </a:p>
          <a:p>
            <a:pPr>
              <a:defRPr/>
            </a:pPr>
            <a:endParaRPr lang="ru-RU" sz="1400" b="1" dirty="0"/>
          </a:p>
          <a:p>
            <a:pPr>
              <a:defRPr/>
            </a:pPr>
            <a:r>
              <a:rPr lang="ru-RU" sz="1400" b="1" dirty="0"/>
              <a:t>Статья 11. </a:t>
            </a:r>
            <a:r>
              <a:rPr lang="ru-RU" sz="1400" dirty="0"/>
              <a:t>Обязанности работодателя по обеспечению безопасных условий и охраны труда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70981"/>
            <a:ext cx="8248912" cy="8016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Arial" charset="0"/>
                <a:cs typeface="Arial" charset="0"/>
              </a:rPr>
              <a:t>Статья 11.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852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83568" y="1198610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75656" y="1844829"/>
            <a:ext cx="76683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>
                <a:latin typeface="Arial" charset="0"/>
                <a:cs typeface="Arial" charset="0"/>
              </a:rPr>
              <a:t>Машины, механизмы и другое производственное оборудование, транспортные средства, технологические процессы, материалы и химические вещества, средства индивидуальной и коллективной защиты работников, в том числе иностранного производства, должны соответствовать требованиям охраны труда, установленным в Кыргызской Республике, и иметь сертификаты соответствия </a:t>
            </a:r>
          </a:p>
          <a:p>
            <a:r>
              <a:rPr lang="ru-RU" sz="1200" b="1" dirty="0"/>
              <a:t>Статья 13. </a:t>
            </a:r>
            <a:r>
              <a:rPr lang="ru-RU" sz="1200" dirty="0"/>
              <a:t>Соответствие производственных объектов и продукции требованиям охраны </a:t>
            </a:r>
          </a:p>
          <a:p>
            <a:r>
              <a:rPr lang="ru-RU" sz="1200" dirty="0"/>
              <a:t>                   труда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70981"/>
            <a:ext cx="8104896" cy="8016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Arial" charset="0"/>
                <a:cs typeface="Arial" charset="0"/>
              </a:rPr>
              <a:t>Статья 13.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744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2537470"/>
            <a:ext cx="7772400" cy="1179562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79922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6">
            <a:extLst>
              <a:ext uri="{FF2B5EF4-FFF2-40B4-BE49-F238E27FC236}">
                <a16:creationId xmlns:a16="http://schemas.microsoft.com/office/drawing/2014/main" id="{321D2546-9756-44B9-BFC1-D01BA3265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609600"/>
            <a:ext cx="7631112" cy="298450"/>
          </a:xfrm>
        </p:spPr>
        <p:txBody>
          <a:bodyPr>
            <a:noAutofit/>
          </a:bodyPr>
          <a:lstStyle/>
          <a:p>
            <a:r>
              <a:rPr lang="ru-RU" altLang="ko-KR" sz="3600" b="1" dirty="0">
                <a:latin typeface="Arial" panose="020B0604020202020204" pitchFamily="34" charset="0"/>
                <a:cs typeface="Arial" panose="020B0604020202020204" pitchFamily="34" charset="0"/>
              </a:rPr>
              <a:t>Система СПО </a:t>
            </a:r>
          </a:p>
        </p:txBody>
      </p:sp>
      <p:sp>
        <p:nvSpPr>
          <p:cNvPr id="3075" name="Содержимое 7">
            <a:extLst>
              <a:ext uri="{FF2B5EF4-FFF2-40B4-BE49-F238E27FC236}">
                <a16:creationId xmlns:a16="http://schemas.microsoft.com/office/drawing/2014/main" id="{95C5F8FE-946E-4A1B-B63A-80FE5D142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1125538"/>
            <a:ext cx="7773987" cy="4535487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FontTx/>
              <a:buNone/>
            </a:pPr>
            <a:endParaRPr lang="ru-RU" altLang="ko-KR" sz="2400" dirty="0"/>
          </a:p>
          <a:p>
            <a:pPr>
              <a:lnSpc>
                <a:spcPct val="150000"/>
              </a:lnSpc>
              <a:buFontTx/>
              <a:buNone/>
            </a:pPr>
            <a:r>
              <a:rPr lang="ru-RU" altLang="ko-KR" sz="2400" dirty="0"/>
              <a:t> </a:t>
            </a:r>
            <a:r>
              <a:rPr lang="ru-RU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совокупность взаимодействующих подсистем и элементов: 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ru-RU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1) государственных образовательных стандартов различного уровня и направленности и преемственных образовательных программ; 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ru-RU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 2) сети реализующих их образовательных учреждений; 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ru-RU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3) органов, осуществляющих управление в сфере образования, и подведомственных им учреждений и организаций; 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ru-RU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 4) объединений юридических лиц, общественных и государственно-общественных объединений, осуществляющих деятельность в области образования. </a:t>
            </a:r>
          </a:p>
          <a:p>
            <a:pPr algn="ctr">
              <a:buFontTx/>
              <a:buNone/>
            </a:pPr>
            <a:endParaRPr lang="ru-RU" altLang="ko-K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F0B60D-8BCF-45A3-B146-5FCBBA846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Устойчивость системы: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412BC2-E8D1-4EDB-9C2A-7B93BA74C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ko-KR" sz="3600" dirty="0">
                <a:latin typeface="Arial" panose="020B0604020202020204" pitchFamily="34" charset="0"/>
                <a:cs typeface="Arial" panose="020B0604020202020204" pitchFamily="34" charset="0"/>
              </a:rPr>
              <a:t>нормативно-правовая база</a:t>
            </a:r>
          </a:p>
          <a:p>
            <a:r>
              <a:rPr lang="ru-RU" altLang="ko-KR" sz="3600" dirty="0">
                <a:latin typeface="Arial" panose="020B0604020202020204" pitchFamily="34" charset="0"/>
                <a:cs typeface="Arial" panose="020B0604020202020204" pitchFamily="34" charset="0"/>
              </a:rPr>
              <a:t>ресурсы</a:t>
            </a:r>
          </a:p>
          <a:p>
            <a:r>
              <a:rPr lang="ru-RU" altLang="ko-KR" sz="3600" dirty="0">
                <a:latin typeface="Arial" panose="020B0604020202020204" pitchFamily="34" charset="0"/>
                <a:cs typeface="Arial" panose="020B0604020202020204" pitchFamily="34" charset="0"/>
              </a:rPr>
              <a:t>процессы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83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4B1720-C5C9-4317-97A2-A2299F680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Нормативно-правовая база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C69EC2-DB8B-4A1B-ACD3-99DB75FDF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altLang="ko-KR" dirty="0"/>
              <a:t>- </a:t>
            </a:r>
            <a:r>
              <a:rPr lang="ru-RU" altLang="ko-KR" dirty="0">
                <a:latin typeface="Arial" panose="020B0604020202020204" pitchFamily="34" charset="0"/>
                <a:cs typeface="Arial" panose="020B0604020202020204" pitchFamily="34" charset="0"/>
              </a:rPr>
              <a:t>это совокупность официальных письменных (изданных) документов, которые принимаются в определенной форме правотворческим органом</a:t>
            </a:r>
            <a:r>
              <a:rPr lang="ru-RU" altLang="ko-KR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2983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D254DE-537F-4F87-B0C6-86132B8D6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875271" cy="1280890"/>
          </a:xfrm>
        </p:spPr>
        <p:txBody>
          <a:bodyPr/>
          <a:lstStyle/>
          <a:p>
            <a:r>
              <a:rPr lang="ru-RU" b="1" dirty="0"/>
              <a:t>Нормативно-правовая база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15EEE1-1F77-43DC-B4F3-24FF7D0B3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959696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ru-RU" altLang="ko-KR" dirty="0">
                <a:latin typeface="Arial" panose="020B0604020202020204" pitchFamily="34" charset="0"/>
                <a:cs typeface="Arial" panose="020B0604020202020204" pitchFamily="34" charset="0"/>
              </a:rPr>
              <a:t>Под правовой нормой следует понимать общеобязательное государственное предписание постоянного или временного характера</a:t>
            </a:r>
          </a:p>
          <a:p>
            <a:pPr algn="ctr">
              <a:buFontTx/>
              <a:buNone/>
            </a:pPr>
            <a:r>
              <a:rPr lang="ru-RU" altLang="ko-KR" dirty="0">
                <a:latin typeface="Arial" panose="020B0604020202020204" pitchFamily="34" charset="0"/>
                <a:cs typeface="Arial" panose="020B0604020202020204" pitchFamily="34" charset="0"/>
              </a:rPr>
              <a:t>Основное назначение нормативно-правовых документов состоит в закреплении правовой информации, в придании словам юридического значения и в доведении правил поведения до адресата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5044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8208912" cy="5301208"/>
          </a:xfrm>
        </p:spPr>
        <p:txBody>
          <a:bodyPr>
            <a:noAutofit/>
          </a:bodyPr>
          <a:lstStyle/>
          <a:p>
            <a:r>
              <a:rPr lang="ru-RU" sz="3200" b="1" dirty="0"/>
              <a:t>Нормативный правовой акт</a:t>
            </a:r>
            <a:r>
              <a:rPr lang="ru-RU" sz="3200" dirty="0"/>
              <a:t> — официальный документ установленной формы, принятый (изданный) в пределах компетенции уполномоченного государственного органа (должностного лица), направленный на установление, изменение или отмену норм права (правовых норм);</a:t>
            </a:r>
            <a:br>
              <a:rPr lang="ru-RU" sz="3200" dirty="0"/>
            </a:br>
            <a:br>
              <a:rPr lang="ru-RU" sz="4000" b="1" dirty="0">
                <a:solidFill>
                  <a:srgbClr val="2D1B97"/>
                </a:solidFill>
                <a:latin typeface="Arial" charset="0"/>
                <a:cs typeface="Arial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983074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8208912" cy="4536504"/>
          </a:xfrm>
        </p:spPr>
        <p:txBody>
          <a:bodyPr>
            <a:noAutofit/>
          </a:bodyPr>
          <a:lstStyle/>
          <a:p>
            <a:r>
              <a:rPr lang="ru-RU" sz="4000" b="1" dirty="0">
                <a:latin typeface="Arial" charset="0"/>
                <a:cs typeface="Arial" charset="0"/>
              </a:rPr>
              <a:t>Правила</a:t>
            </a:r>
            <a:r>
              <a:rPr lang="ru-RU" sz="4000" dirty="0">
                <a:latin typeface="Arial" charset="0"/>
                <a:cs typeface="Arial" charset="0"/>
              </a:rPr>
              <a:t> – совокупность норм;</a:t>
            </a:r>
            <a:br>
              <a:rPr lang="ru-RU" sz="4000" dirty="0">
                <a:latin typeface="Arial" charset="0"/>
                <a:cs typeface="Arial" charset="0"/>
              </a:rPr>
            </a:br>
            <a:br>
              <a:rPr lang="ru-RU" sz="4000" dirty="0">
                <a:latin typeface="Arial" charset="0"/>
                <a:cs typeface="Arial" charset="0"/>
              </a:rPr>
            </a:br>
            <a:r>
              <a:rPr lang="ru-RU" sz="4000" b="1" dirty="0">
                <a:latin typeface="Arial" charset="0"/>
                <a:cs typeface="Arial" charset="0"/>
              </a:rPr>
              <a:t>Устав</a:t>
            </a:r>
            <a:r>
              <a:rPr lang="ru-RU" sz="4000" dirty="0">
                <a:latin typeface="Arial" charset="0"/>
                <a:cs typeface="Arial" charset="0"/>
              </a:rPr>
              <a:t> – свод правил, регулирующих организацию и порядок деятельности</a:t>
            </a:r>
            <a:br>
              <a:rPr lang="ru-RU" sz="4000" dirty="0">
                <a:latin typeface="Arial" charset="0"/>
                <a:cs typeface="Arial" charset="0"/>
              </a:rPr>
            </a:br>
            <a:r>
              <a:rPr lang="ru-RU" sz="4000" dirty="0">
                <a:latin typeface="Arial" charset="0"/>
                <a:cs typeface="Arial" charset="0"/>
              </a:rPr>
              <a:t>   в какой либо …</a:t>
            </a:r>
            <a:br>
              <a:rPr lang="ru-RU" sz="4000" dirty="0">
                <a:latin typeface="Arial" charset="0"/>
                <a:cs typeface="Arial" charset="0"/>
              </a:rPr>
            </a:br>
            <a:br>
              <a:rPr lang="ru-RU" sz="4000" b="1" dirty="0">
                <a:solidFill>
                  <a:srgbClr val="2D1B97"/>
                </a:solidFill>
                <a:latin typeface="Arial" charset="0"/>
                <a:cs typeface="Arial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952207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20000"/>
                <a:lumOff val="80000"/>
              </a:schemeClr>
            </a:gs>
            <a:gs pos="0">
              <a:schemeClr val="bg1">
                <a:lumMod val="0"/>
                <a:lumOff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611560" y="1124744"/>
            <a:ext cx="79928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11560" y="1149218"/>
            <a:ext cx="7848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Arial" charset="0"/>
                <a:cs typeface="Arial" charset="0"/>
              </a:rPr>
              <a:t>Конституция Кыргызской Республики; </a:t>
            </a:r>
          </a:p>
          <a:p>
            <a:pPr>
              <a:buFont typeface="Arial" pitchFamily="34" charset="0"/>
              <a:buChar char="•"/>
            </a:pPr>
            <a:r>
              <a:rPr lang="ru-RU" altLang="ja-JP" sz="3200" dirty="0">
                <a:latin typeface="Arial" charset="0"/>
                <a:cs typeface="Arial" charset="0"/>
              </a:rPr>
              <a:t> Закон об образовании;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>
                <a:latin typeface="Arial" charset="0"/>
                <a:ea typeface="ＭＳ Ｐゴシック" pitchFamily="34" charset="-128"/>
                <a:cs typeface="Arial" charset="0"/>
              </a:rPr>
              <a:t> Закон о </a:t>
            </a:r>
            <a:r>
              <a:rPr lang="ru-RU" sz="3200">
                <a:latin typeface="Arial" charset="0"/>
                <a:ea typeface="ＭＳ Ｐゴシック" pitchFamily="34" charset="-128"/>
                <a:cs typeface="Arial" charset="0"/>
              </a:rPr>
              <a:t>начальном профессиональном образовании</a:t>
            </a:r>
            <a:r>
              <a:rPr lang="ru-RU" sz="3200" dirty="0">
                <a:latin typeface="Arial" charset="0"/>
                <a:ea typeface="ＭＳ Ｐゴシック" pitchFamily="34" charset="-128"/>
                <a:cs typeface="Arial" charset="0"/>
              </a:rPr>
              <a:t>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latin typeface="Arial" charset="0"/>
                <a:ea typeface="ＭＳ Ｐゴシック" pitchFamily="34" charset="-128"/>
                <a:cs typeface="Arial" charset="0"/>
              </a:rPr>
              <a:t>Закон о среднем профессиональном образовании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>
                <a:latin typeface="Arial" charset="0"/>
                <a:ea typeface="ＭＳ Ｐゴシック" pitchFamily="34" charset="-128"/>
                <a:cs typeface="Arial" charset="0"/>
              </a:rPr>
              <a:t> Трудовой кодекс; 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>
                <a:latin typeface="Arial" charset="0"/>
                <a:ea typeface="ＭＳ Ｐゴシック" pitchFamily="34" charset="-128"/>
                <a:cs typeface="Arial" charset="0"/>
              </a:rPr>
              <a:t> Закон об охране труда;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>
                <a:latin typeface="Arial" charset="0"/>
                <a:ea typeface="ＭＳ Ｐゴシック" pitchFamily="34" charset="-128"/>
                <a:cs typeface="Arial" charset="0"/>
              </a:rPr>
              <a:t> Делопроизводство;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29881"/>
            <a:ext cx="8424936" cy="6576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документы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403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1887</TotalTime>
  <Words>1332</Words>
  <Application>Microsoft Office PowerPoint</Application>
  <PresentationFormat>Экран (4:3)</PresentationFormat>
  <Paragraphs>180</Paragraphs>
  <Slides>28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8" baseType="lpstr">
      <vt:lpstr>맑은 고딕</vt:lpstr>
      <vt:lpstr>メイリオ</vt:lpstr>
      <vt:lpstr>ＭＳ Ｐゴシック</vt:lpstr>
      <vt:lpstr>Arial</vt:lpstr>
      <vt:lpstr>Calibri</vt:lpstr>
      <vt:lpstr>Century Gothic</vt:lpstr>
      <vt:lpstr>HY중고딕</vt:lpstr>
      <vt:lpstr>Times New Roman</vt:lpstr>
      <vt:lpstr>Wingdings 3</vt:lpstr>
      <vt:lpstr>Легкий дым</vt:lpstr>
      <vt:lpstr>Нормативно – правовая база системы СПО    </vt:lpstr>
      <vt:lpstr>Участники будут ознакомлены с нормативно-правовыми документами регулирующими учебный процесс в УЗ  и смогут учитывать их при работе </vt:lpstr>
      <vt:lpstr>Система СПО </vt:lpstr>
      <vt:lpstr>Устойчивость системы:</vt:lpstr>
      <vt:lpstr>Нормативно-правовая база</vt:lpstr>
      <vt:lpstr>Нормативно-правовая база</vt:lpstr>
      <vt:lpstr>Нормативный правовой акт — официальный документ установленной формы, принятый (изданный) в пределах компетенции уполномоченного государственного органа (должностного лица), направленный на установление, изменение или отмену норм права (правовых норм);  </vt:lpstr>
      <vt:lpstr>Правила – совокупность норм;  Устав – свод правил, регулирующих организацию и порядок деятельности    в какой либо …  </vt:lpstr>
      <vt:lpstr>Презентация PowerPoint</vt:lpstr>
      <vt:lpstr>Презентация PowerPoint</vt:lpstr>
      <vt:lpstr>Презентация PowerPoint</vt:lpstr>
      <vt:lpstr>Презентация PowerPoint</vt:lpstr>
      <vt:lpstr>Статья 9.          ( З НПА КР)    </vt:lpstr>
      <vt:lpstr>  Статья 28.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Fater</dc:creator>
  <cp:lastModifiedBy>User</cp:lastModifiedBy>
  <cp:revision>101</cp:revision>
  <cp:lastPrinted>2015-02-09T03:05:58Z</cp:lastPrinted>
  <dcterms:created xsi:type="dcterms:W3CDTF">2013-05-06T22:34:42Z</dcterms:created>
  <dcterms:modified xsi:type="dcterms:W3CDTF">2024-01-04T11:25:51Z</dcterms:modified>
</cp:coreProperties>
</file>